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5"/>
  </p:notesMasterIdLst>
  <p:handoutMasterIdLst>
    <p:handoutMasterId r:id="rId36"/>
  </p:handoutMasterIdLst>
  <p:sldIdLst>
    <p:sldId id="256" r:id="rId5"/>
    <p:sldId id="257" r:id="rId6"/>
    <p:sldId id="269" r:id="rId7"/>
    <p:sldId id="258" r:id="rId8"/>
    <p:sldId id="270" r:id="rId9"/>
    <p:sldId id="259" r:id="rId10"/>
    <p:sldId id="260" r:id="rId11"/>
    <p:sldId id="291" r:id="rId12"/>
    <p:sldId id="264" r:id="rId13"/>
    <p:sldId id="286" r:id="rId14"/>
    <p:sldId id="271" r:id="rId15"/>
    <p:sldId id="282" r:id="rId16"/>
    <p:sldId id="272" r:id="rId17"/>
    <p:sldId id="285" r:id="rId18"/>
    <p:sldId id="273" r:id="rId19"/>
    <p:sldId id="283" r:id="rId20"/>
    <p:sldId id="274" r:id="rId21"/>
    <p:sldId id="287" r:id="rId22"/>
    <p:sldId id="275" r:id="rId23"/>
    <p:sldId id="284" r:id="rId24"/>
    <p:sldId id="276" r:id="rId25"/>
    <p:sldId id="288" r:id="rId26"/>
    <p:sldId id="279" r:id="rId27"/>
    <p:sldId id="289" r:id="rId28"/>
    <p:sldId id="263" r:id="rId29"/>
    <p:sldId id="277" r:id="rId30"/>
    <p:sldId id="278" r:id="rId31"/>
    <p:sldId id="280" r:id="rId32"/>
    <p:sldId id="290" r:id="rId33"/>
    <p:sldId id="265" r:id="rId34"/>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BD3ED2-C919-2154-C355-07F1C604527C}" v="458" dt="2020-11-21T17:44:51.233"/>
  </p1510:revLst>
</p1510:revInfo>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91" autoAdjust="0"/>
  </p:normalViewPr>
  <p:slideViewPr>
    <p:cSldViewPr snapToGrid="0" showGuides="1">
      <p:cViewPr varScale="1">
        <p:scale>
          <a:sx n="86" d="100"/>
          <a:sy n="86" d="100"/>
        </p:scale>
        <p:origin x="562" y="67"/>
      </p:cViewPr>
      <p:guideLst>
        <p:guide pos="3840"/>
        <p:guide orient="horz" pos="2500"/>
        <p:guide pos="4951"/>
      </p:guideLst>
    </p:cSldViewPr>
  </p:slideViewPr>
  <p:notesTextViewPr>
    <p:cViewPr>
      <p:scale>
        <a:sx n="1" d="1"/>
        <a:sy n="1" d="1"/>
      </p:scale>
      <p:origin x="0" y="0"/>
    </p:cViewPr>
  </p:notesTextViewPr>
  <p:sorterViewPr>
    <p:cViewPr>
      <p:scale>
        <a:sx n="60" d="100"/>
        <a:sy n="60" d="100"/>
      </p:scale>
      <p:origin x="0" y="0"/>
    </p:cViewPr>
  </p:sorterViewPr>
  <p:notesViewPr>
    <p:cSldViewPr snapToGrid="0">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11/21/2020</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11/21/2020</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dirty="0"/>
              <a:t>PRESENTATION</a:t>
            </a:r>
            <a:br>
              <a:rPr lang="en-US" noProof="0" dirty="0"/>
            </a:br>
            <a:r>
              <a:rPr lang="en-US" noProof="0" dirty="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a:t>Click icon to add media</a:t>
            </a:r>
            <a:endParaRPr lang="en-US" noProof="0" dirty="0"/>
          </a:p>
        </p:txBody>
      </p:sp>
    </p:spTree>
    <p:extLst>
      <p:ext uri="{BB962C8B-B14F-4D97-AF65-F5344CB8AC3E}">
        <p14:creationId xmlns:p14="http://schemas.microsoft.com/office/powerpoint/2010/main" val="2399738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id="{540A1271-E1E7-40AB-9552-9B4249544008}"/>
              </a:ext>
              <a:ext uri="{C183D7F6-B498-43B3-948B-1728B52AA6E4}">
                <adec:decorative xmlns:adec="http://schemas.microsoft.com/office/drawing/2017/decorative"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a:t>Click to edit Master subtitle style</a:t>
            </a:r>
          </a:p>
        </p:txBody>
      </p:sp>
    </p:spTree>
    <p:extLst>
      <p:ext uri="{BB962C8B-B14F-4D97-AF65-F5344CB8AC3E}">
        <p14:creationId xmlns:p14="http://schemas.microsoft.com/office/powerpoint/2010/main" val="40385532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3351147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698307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4183200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88C711-3D16-496B-BF96-001A0C0A3AAF}"/>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1004559" y="521110"/>
            <a:ext cx="10515600" cy="782638"/>
          </a:xfrm>
        </p:spPr>
        <p:txBody>
          <a:bodyPr/>
          <a:lstStyle>
            <a:lvl1pPr algn="ctr">
              <a:defRPr>
                <a:solidFill>
                  <a:schemeClr val="bg1"/>
                </a:solidFill>
              </a:defRPr>
            </a:lvl1pPr>
          </a:lstStyle>
          <a:p>
            <a:r>
              <a:rPr lang="en-US" noProof="0" dirty="0"/>
              <a:t>INTRODUCTION</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4236963" y="1288130"/>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509955" y="2234652"/>
            <a:ext cx="11236568" cy="2881064"/>
          </a:xfrm>
          <a:solidFill>
            <a:schemeClr val="bg2"/>
          </a:solidFill>
        </p:spPr>
        <p:txBody>
          <a:bodyPr vert="horz" lIns="91440" tIns="45720" rIns="91440" bIns="45720" rtlCol="0" anchor="ctr">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b="0" i="0" dirty="0">
                <a:solidFill>
                  <a:srgbClr val="000000"/>
                </a:solidFill>
                <a:effectLst/>
                <a:latin typeface="Helvetica Neue"/>
              </a:rPr>
              <a:t>We use statistical analysis on Environmental data to interpret the increasing flood of vast data from environmental areas, which are often of heterogeneous nature and show high variability. We analyze the data collected for many years to notice the significant effects on the environment. Many important results and statements concerning our environment are based on statistical investigations, such as changes of the ozone layer, climate changes etc.</a:t>
            </a:r>
            <a:endParaRPr lang="en-US" noProof="0" dirty="0"/>
          </a:p>
        </p:txBody>
      </p:sp>
    </p:spTree>
    <p:extLst>
      <p:ext uri="{BB962C8B-B14F-4D97-AF65-F5344CB8AC3E}">
        <p14:creationId xmlns:p14="http://schemas.microsoft.com/office/powerpoint/2010/main" val="38234773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11389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88C711-3D16-496B-BF96-001A0C0A3AAF}"/>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1004559" y="521110"/>
            <a:ext cx="10515600" cy="782638"/>
          </a:xfrm>
        </p:spPr>
        <p:txBody>
          <a:bodyPr/>
          <a:lstStyle>
            <a:lvl1pPr algn="ctr">
              <a:defRPr>
                <a:solidFill>
                  <a:schemeClr val="bg1"/>
                </a:solidFill>
              </a:defRPr>
            </a:lvl1pPr>
          </a:lstStyle>
          <a:p>
            <a:r>
              <a:rPr lang="en-US" noProof="0" dirty="0"/>
              <a:t>PROBLEM STATMENT</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4236963" y="1288130"/>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483577" y="1767254"/>
            <a:ext cx="11262945" cy="4100416"/>
          </a:xfrm>
          <a:solidFill>
            <a:schemeClr val="bg2"/>
          </a:solidFill>
        </p:spPr>
        <p:txBody>
          <a:bodyPr vert="horz" lIns="91440" tIns="45720" rIns="91440" bIns="45720" rtlCol="0" anchor="ctr">
            <a:normAutofit/>
          </a:bodyPr>
          <a:lstStyle>
            <a:lvl1pPr marL="0" indent="0" algn="ctr">
              <a:buFont typeface="Arial" panose="020B0604020202020204" pitchFamily="34" charset="0"/>
              <a:buNone/>
              <a:defRPr lang="en-US" sz="1600">
                <a:solidFill>
                  <a:schemeClr val="bg2"/>
                </a:solidFill>
              </a:defRPr>
            </a:lvl1pPr>
          </a:lstStyle>
          <a:p>
            <a:pPr algn="l" rtl="0"/>
            <a:r>
              <a:rPr lang="en-US" b="0" i="0" dirty="0">
                <a:solidFill>
                  <a:srgbClr val="000000"/>
                </a:solidFill>
                <a:effectLst/>
                <a:latin typeface="Helvetica Neue"/>
              </a:rPr>
              <a:t>With the exponential increase in technology, production and population in the recent years, these impacts on the environment are more significant then ever before. In this post industrial revolution era, to meet the ever-increasing needs of the population, huge industries are set up leading to release of enormous amount of greenhouse gases and non-renewable resources are exploited. We are now in a stage where we can literally taste the climate change.</a:t>
            </a:r>
          </a:p>
          <a:p>
            <a:pPr algn="l" rtl="0"/>
            <a:r>
              <a:rPr lang="en-US" b="0" i="0" dirty="0">
                <a:solidFill>
                  <a:srgbClr val="000000"/>
                </a:solidFill>
                <a:effectLst/>
                <a:latin typeface="Helvetica Neue"/>
              </a:rPr>
              <a:t>Though some nations are focusing on curbing deforestation and boosting renewable energy sources, but it takes many years for the whole world to properly implement that considering different status of development in different countries.</a:t>
            </a:r>
          </a:p>
          <a:p>
            <a:pPr algn="l" rtl="0"/>
            <a:r>
              <a:rPr lang="en-US" b="0" i="0" dirty="0">
                <a:solidFill>
                  <a:srgbClr val="000000"/>
                </a:solidFill>
                <a:effectLst/>
                <a:latin typeface="Helvetica Neue"/>
              </a:rPr>
              <a:t>At stake are hundreds of millions of lives, innumerable species and ecosystems, the health and viability of the economy, and the future habitability of this planet.</a:t>
            </a:r>
          </a:p>
          <a:p>
            <a:pPr algn="l" rtl="0"/>
            <a:r>
              <a:rPr lang="en-US" b="0" i="0" dirty="0">
                <a:solidFill>
                  <a:srgbClr val="000000"/>
                </a:solidFill>
                <a:effectLst/>
                <a:latin typeface="Helvetica Neue"/>
              </a:rPr>
              <a:t>To understand the effects of this, we collect vegetation data from four locations with different climatic conditions- Bangalore, Chennai, Mumbai, Delhi which are also provided with two vegetation indices EVI(Enhanced Vegetation Index) and NDVI(Normalized Difference Vegetation Index).The data is thoroughly analyzed to reach conclusions regarding impact on the environment over the years</a:t>
            </a:r>
          </a:p>
        </p:txBody>
      </p:sp>
    </p:spTree>
    <p:extLst>
      <p:ext uri="{BB962C8B-B14F-4D97-AF65-F5344CB8AC3E}">
        <p14:creationId xmlns:p14="http://schemas.microsoft.com/office/powerpoint/2010/main" val="4069476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796944" cy="782638"/>
          </a:xfrm>
        </p:spPr>
        <p:txBody>
          <a:bodyPr/>
          <a:lstStyle>
            <a:lvl1pPr algn="l">
              <a:defRPr>
                <a:solidFill>
                  <a:schemeClr val="bg1"/>
                </a:solidFill>
              </a:defRPr>
            </a:lvl1pPr>
          </a:lstStyle>
          <a:p>
            <a:r>
              <a:rPr lang="en-US" noProof="0" dirty="0"/>
              <a:t>DATASET &amp; TOOLS</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28469" y="1843942"/>
            <a:ext cx="5198693" cy="45719"/>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450372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525342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table</a:t>
            </a:r>
            <a:endParaRPr lang="en-US" noProof="0" dirty="0"/>
          </a:p>
        </p:txBody>
      </p:sp>
    </p:spTree>
    <p:extLst>
      <p:ext uri="{BB962C8B-B14F-4D97-AF65-F5344CB8AC3E}">
        <p14:creationId xmlns:p14="http://schemas.microsoft.com/office/powerpoint/2010/main" val="2401947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C23D1-BE9A-4E52-9BEF-D55C4CB7574F}"/>
              </a:ext>
              <a:ext uri="{C183D7F6-B498-43B3-948B-1728B52AA6E4}">
                <adec:decorative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61272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noProof="0" smtClean="0"/>
              <a:pPr/>
              <a:t>‹#›</a:t>
            </a:fld>
            <a:endParaRPr lang="en-US" noProof="0"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r>
              <a:rPr lang="en-US" noProof="0"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noProof="0" dirty="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96" r:id="rId3"/>
    <p:sldLayoutId id="2147483678" r:id="rId4"/>
    <p:sldLayoutId id="2147483679" r:id="rId5"/>
    <p:sldLayoutId id="2147483681" r:id="rId6"/>
    <p:sldLayoutId id="2147483682" r:id="rId7"/>
    <p:sldLayoutId id="2147483683" r:id="rId8"/>
    <p:sldLayoutId id="2147483684" r:id="rId9"/>
    <p:sldLayoutId id="2147483685" r:id="rId10"/>
    <p:sldLayoutId id="2147483686" r:id="rId11"/>
    <p:sldLayoutId id="2147483689" r:id="rId12"/>
    <p:sldLayoutId id="2147483690" r:id="rId13"/>
    <p:sldLayoutId id="2147483691" r:id="rId14"/>
    <p:sldLayoutId id="2147483692" r:id="rId15"/>
    <p:sldLayoutId id="2147483693" r:id="rId16"/>
    <p:sldLayoutId id="2147483694" r:id="rId17"/>
    <p:sldLayoutId id="2147483687" r:id="rId18"/>
    <p:sldLayoutId id="2147483695" r:id="rId19"/>
    <p:sldLayoutId id="2147483688" r:id="rId20"/>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Cyclone_Nisha_(2008)" TargetMode="External"/><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hyperlink" Target="https://www-knocksense-com.cdn.ampproject.org/v/s/www.knocksense.com/amp/forest-cover-in-delhi-doubles-up-seeing-a-115-rise-in-the-past-19-years-2644920393?usqp=mq331AQFKAGwASA%3D&amp;amp_js_v=0.1#aoh=16057225365732&amp;referrer=https%3A%2F%2Fwww.google.com&amp;amp_tf=From%20%251%24s&amp;ampshare=https%3A%2F%2Fwww.knocksense.com%2Fdelhi%2Fforest-cover-in-delhi-doubles-up-seeing-a-115-rise-in-the-past-19-years" TargetMode="External"/><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hyperlink" Target="https://www.unitedwaymumbai.org/view-impact-31" TargetMode="External"/><Relationship Id="rId2" Type="http://schemas.openxmlformats.org/officeDocument/2006/relationships/image" Target="../media/image29.png"/><Relationship Id="rId1" Type="http://schemas.openxmlformats.org/officeDocument/2006/relationships/slideLayout" Target="../slideLayouts/slideLayout10.xml"/><Relationship Id="rId4" Type="http://schemas.openxmlformats.org/officeDocument/2006/relationships/hyperlink" Target="https://www.hindustantimes.com/mumbai-news/40-years-of-development-cost-mumbai-60-of-its-green-cover-65-of-water-bodies-study/story-ySgLLxkoNbBALP3u28X9TI.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0.xml"/><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0.xml"/><Relationship Id="rId5" Type="http://schemas.openxmlformats.org/officeDocument/2006/relationships/image" Target="../media/image43.jpeg"/><Relationship Id="rId4" Type="http://schemas.openxmlformats.org/officeDocument/2006/relationships/image" Target="../media/image42.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p:txBody>
          <a:bodyPr/>
          <a:lstStyle/>
          <a:p>
            <a:r>
              <a:rPr lang="en-US" dirty="0"/>
              <a:t>GEE CODING</a:t>
            </a:r>
            <a:br>
              <a:rPr lang="en-US" dirty="0"/>
            </a:br>
            <a:r>
              <a:rPr lang="en-US" dirty="0"/>
              <a:t>PROJECT</a:t>
            </a:r>
            <a:endParaRPr lang="ru-RU" dirty="0"/>
          </a:p>
        </p:txBody>
      </p:sp>
      <p:sp>
        <p:nvSpPr>
          <p:cNvPr id="5" name="Text Placeholder 4">
            <a:extLst>
              <a:ext uri="{FF2B5EF4-FFF2-40B4-BE49-F238E27FC236}">
                <a16:creationId xmlns:a16="http://schemas.microsoft.com/office/drawing/2014/main" id="{B623514F-9C9F-4868-A7D9-66CAA07E615D}"/>
              </a:ext>
            </a:extLst>
          </p:cNvPr>
          <p:cNvSpPr>
            <a:spLocks noGrp="1"/>
          </p:cNvSpPr>
          <p:nvPr>
            <p:ph type="body" sz="quarter" idx="13"/>
          </p:nvPr>
        </p:nvSpPr>
        <p:spPr/>
        <p:txBody>
          <a:bodyPr/>
          <a:lstStyle/>
          <a:p>
            <a:r>
              <a:rPr lang="en-US" dirty="0"/>
              <a:t>MS3001D</a:t>
            </a:r>
            <a:endParaRPr lang="ru-RU" dirty="0"/>
          </a:p>
          <a:p>
            <a:r>
              <a:rPr lang="en-US" dirty="0"/>
              <a:t>Engineering Economics</a:t>
            </a:r>
          </a:p>
        </p:txBody>
      </p:sp>
      <p:sp>
        <p:nvSpPr>
          <p:cNvPr id="10" name="Text Placeholder 4">
            <a:extLst>
              <a:ext uri="{FF2B5EF4-FFF2-40B4-BE49-F238E27FC236}">
                <a16:creationId xmlns:a16="http://schemas.microsoft.com/office/drawing/2014/main" id="{A6689CAC-BDBF-4784-AD68-6F6D71EC2312}"/>
              </a:ext>
            </a:extLst>
          </p:cNvPr>
          <p:cNvSpPr txBox="1">
            <a:spLocks/>
          </p:cNvSpPr>
          <p:nvPr/>
        </p:nvSpPr>
        <p:spPr>
          <a:xfrm>
            <a:off x="1050857" y="1488794"/>
            <a:ext cx="10090287" cy="574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3500" b="0" i="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Group - 24</a:t>
            </a:r>
            <a:endParaRPr lang="ru-RU" dirty="0"/>
          </a:p>
        </p:txBody>
      </p:sp>
    </p:spTree>
    <p:extLst>
      <p:ext uri="{BB962C8B-B14F-4D97-AF65-F5344CB8AC3E}">
        <p14:creationId xmlns:p14="http://schemas.microsoft.com/office/powerpoint/2010/main" val="2142316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B9B311-22B8-44A2-9081-C2967A4687BE}"/>
              </a:ext>
            </a:extLst>
          </p:cNvPr>
          <p:cNvSpPr>
            <a:spLocks noGrp="1"/>
          </p:cNvSpPr>
          <p:nvPr>
            <p:ph type="sldNum" sz="quarter" idx="10"/>
          </p:nvPr>
        </p:nvSpPr>
        <p:spPr/>
        <p:txBody>
          <a:bodyPr/>
          <a:lstStyle/>
          <a:p>
            <a:fld id="{D495E168-DA5E-4888-8D8A-92B118324C14}" type="slidenum">
              <a:rPr lang="en-US" noProof="0" smtClean="0"/>
              <a:pPr/>
              <a:t>10</a:t>
            </a:fld>
            <a:endParaRPr lang="en-US" noProof="0" dirty="0"/>
          </a:p>
        </p:txBody>
      </p:sp>
      <p:sp>
        <p:nvSpPr>
          <p:cNvPr id="3" name="Footer Placeholder 2">
            <a:extLst>
              <a:ext uri="{FF2B5EF4-FFF2-40B4-BE49-F238E27FC236}">
                <a16:creationId xmlns:a16="http://schemas.microsoft.com/office/drawing/2014/main" id="{1416FC19-7A64-4B84-BFDC-14CD67AB58D4}"/>
              </a:ext>
            </a:extLst>
          </p:cNvPr>
          <p:cNvSpPr>
            <a:spLocks noGrp="1"/>
          </p:cNvSpPr>
          <p:nvPr>
            <p:ph type="ftr" sz="quarter" idx="12"/>
          </p:nvPr>
        </p:nvSpPr>
        <p:spPr/>
        <p:txBody>
          <a:bodyPr/>
          <a:lstStyle/>
          <a:p>
            <a:r>
              <a:rPr lang="en-US" dirty="0">
                <a:ea typeface="+mn-lt"/>
                <a:cs typeface="+mn-lt"/>
              </a:rPr>
              <a:t>M Sai Krishna</a:t>
            </a:r>
            <a:endParaRPr lang="en-US" dirty="0"/>
          </a:p>
        </p:txBody>
      </p:sp>
      <p:pic>
        <p:nvPicPr>
          <p:cNvPr id="4" name="Picture 4">
            <a:extLst>
              <a:ext uri="{FF2B5EF4-FFF2-40B4-BE49-F238E27FC236}">
                <a16:creationId xmlns:a16="http://schemas.microsoft.com/office/drawing/2014/main" id="{F8ACD474-3497-42C3-83EC-826CFF94825A}"/>
              </a:ext>
            </a:extLst>
          </p:cNvPr>
          <p:cNvPicPr>
            <a:picLocks noChangeAspect="1"/>
          </p:cNvPicPr>
          <p:nvPr/>
        </p:nvPicPr>
        <p:blipFill>
          <a:blip r:embed="rId2"/>
          <a:stretch>
            <a:fillRect/>
          </a:stretch>
        </p:blipFill>
        <p:spPr>
          <a:xfrm>
            <a:off x="4152900" y="332449"/>
            <a:ext cx="4043082" cy="2764100"/>
          </a:xfrm>
          <a:prstGeom prst="rect">
            <a:avLst/>
          </a:prstGeom>
        </p:spPr>
      </p:pic>
      <p:pic>
        <p:nvPicPr>
          <p:cNvPr id="5" name="Picture 5">
            <a:extLst>
              <a:ext uri="{FF2B5EF4-FFF2-40B4-BE49-F238E27FC236}">
                <a16:creationId xmlns:a16="http://schemas.microsoft.com/office/drawing/2014/main" id="{9117E051-08B6-434A-A0B7-4D24A97CB164}"/>
              </a:ext>
            </a:extLst>
          </p:cNvPr>
          <p:cNvPicPr>
            <a:picLocks noChangeAspect="1"/>
          </p:cNvPicPr>
          <p:nvPr/>
        </p:nvPicPr>
        <p:blipFill>
          <a:blip r:embed="rId3"/>
          <a:stretch>
            <a:fillRect/>
          </a:stretch>
        </p:blipFill>
        <p:spPr>
          <a:xfrm>
            <a:off x="1239371" y="3248276"/>
            <a:ext cx="10027023" cy="2815535"/>
          </a:xfrm>
          <a:prstGeom prst="rect">
            <a:avLst/>
          </a:prstGeom>
        </p:spPr>
      </p:pic>
    </p:spTree>
    <p:extLst>
      <p:ext uri="{BB962C8B-B14F-4D97-AF65-F5344CB8AC3E}">
        <p14:creationId xmlns:p14="http://schemas.microsoft.com/office/powerpoint/2010/main" val="24903060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3B30A82-8E4A-471C-A080-278975C952AA}"/>
              </a:ext>
            </a:extLst>
          </p:cNvPr>
          <p:cNvSpPr>
            <a:spLocks noGrp="1"/>
          </p:cNvSpPr>
          <p:nvPr>
            <p:ph type="ftr" sz="quarter" idx="12"/>
          </p:nvPr>
        </p:nvSpPr>
        <p:spPr/>
        <p:txBody>
          <a:bodyPr/>
          <a:lstStyle/>
          <a:p>
            <a:r>
              <a:rPr lang="en-US" dirty="0">
                <a:ea typeface="+mn-lt"/>
                <a:cs typeface="+mn-lt"/>
              </a:rPr>
              <a:t>M P Harshavardhan</a:t>
            </a:r>
            <a:endParaRPr lang="en-US" dirty="0"/>
          </a:p>
        </p:txBody>
      </p:sp>
      <p:sp>
        <p:nvSpPr>
          <p:cNvPr id="2" name="Slide Number Placeholder 1">
            <a:extLst>
              <a:ext uri="{FF2B5EF4-FFF2-40B4-BE49-F238E27FC236}">
                <a16:creationId xmlns:a16="http://schemas.microsoft.com/office/drawing/2014/main" id="{8D8F9E36-CD39-4DDD-927C-C07E8C070A17}"/>
              </a:ext>
            </a:extLst>
          </p:cNvPr>
          <p:cNvSpPr>
            <a:spLocks noGrp="1"/>
          </p:cNvSpPr>
          <p:nvPr>
            <p:ph type="sldNum" sz="quarter" idx="10"/>
          </p:nvPr>
        </p:nvSpPr>
        <p:spPr/>
        <p:txBody>
          <a:bodyPr/>
          <a:lstStyle/>
          <a:p>
            <a:fld id="{D495E168-DA5E-4888-8D8A-92B118324C14}" type="slidenum">
              <a:rPr lang="en-US" smtClean="0"/>
              <a:pPr/>
              <a:t>11</a:t>
            </a:fld>
            <a:endParaRPr lang="en-US" dirty="0"/>
          </a:p>
        </p:txBody>
      </p:sp>
      <p:pic>
        <p:nvPicPr>
          <p:cNvPr id="5" name="Picture 4">
            <a:extLst>
              <a:ext uri="{FF2B5EF4-FFF2-40B4-BE49-F238E27FC236}">
                <a16:creationId xmlns:a16="http://schemas.microsoft.com/office/drawing/2014/main" id="{F93D7C6B-3B1F-4AD6-AF2E-45914E401F52}"/>
              </a:ext>
            </a:extLst>
          </p:cNvPr>
          <p:cNvPicPr>
            <a:picLocks noChangeAspect="1"/>
          </p:cNvPicPr>
          <p:nvPr/>
        </p:nvPicPr>
        <p:blipFill>
          <a:blip r:embed="rId2"/>
          <a:stretch>
            <a:fillRect/>
          </a:stretch>
        </p:blipFill>
        <p:spPr>
          <a:xfrm>
            <a:off x="4962617" y="1110249"/>
            <a:ext cx="6904410" cy="4188045"/>
          </a:xfrm>
          <a:prstGeom prst="rect">
            <a:avLst/>
          </a:prstGeom>
        </p:spPr>
      </p:pic>
      <p:sp>
        <p:nvSpPr>
          <p:cNvPr id="6" name="Text Placeholder 5">
            <a:extLst>
              <a:ext uri="{FF2B5EF4-FFF2-40B4-BE49-F238E27FC236}">
                <a16:creationId xmlns:a16="http://schemas.microsoft.com/office/drawing/2014/main" id="{60841927-6EF6-4278-B256-DE1CC12D3ECD}"/>
              </a:ext>
            </a:extLst>
          </p:cNvPr>
          <p:cNvSpPr txBox="1">
            <a:spLocks/>
          </p:cNvSpPr>
          <p:nvPr/>
        </p:nvSpPr>
        <p:spPr>
          <a:xfrm>
            <a:off x="390464" y="2211616"/>
            <a:ext cx="4572153" cy="233118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US" sz="1400" b="0" i="0" dirty="0">
                <a:solidFill>
                  <a:schemeClr val="bg1"/>
                </a:solidFill>
                <a:effectLst/>
                <a:latin typeface="Helvetica Neue"/>
              </a:rPr>
              <a:t>There is less variability in vegetation index in general( for Chennai), possible reason is it being a coastal city</a:t>
            </a:r>
          </a:p>
          <a:p>
            <a:r>
              <a:rPr lang="en-US" sz="1400" i="0" dirty="0">
                <a:solidFill>
                  <a:schemeClr val="bg1"/>
                </a:solidFill>
                <a:effectLst/>
                <a:latin typeface="Helvetica Neue"/>
              </a:rPr>
              <a:t>There is a huge dip in NDVI,EVI in the year 2009 can be considered as an after effect of </a:t>
            </a:r>
            <a:r>
              <a:rPr lang="en-US" sz="1400" i="0" u="sng" dirty="0">
                <a:solidFill>
                  <a:schemeClr val="bg1"/>
                </a:solidFill>
                <a:effectLst/>
                <a:latin typeface="Helvetica Neue"/>
                <a:hlinkClick r:id="rId3">
                  <a:extLst>
                    <a:ext uri="{A12FA001-AC4F-418D-AE19-62706E023703}">
                      <ahyp:hlinkClr xmlns:ahyp="http://schemas.microsoft.com/office/drawing/2018/hyperlinkcolor" val="tx"/>
                    </a:ext>
                  </a:extLst>
                </a:hlinkClick>
              </a:rPr>
              <a:t>Cyclone Nisha(November 2008)</a:t>
            </a:r>
            <a:r>
              <a:rPr lang="en-US" sz="1400" dirty="0">
                <a:solidFill>
                  <a:schemeClr val="bg1"/>
                </a:solidFill>
                <a:latin typeface="Helvetica Neue"/>
              </a:rPr>
              <a:t>, due to which vegetation was washed away</a:t>
            </a:r>
            <a:endParaRPr lang="en-US" sz="1400" i="0" u="sng" dirty="0">
              <a:solidFill>
                <a:schemeClr val="bg1"/>
              </a:solidFill>
              <a:effectLst/>
              <a:latin typeface="Helvetica Neue"/>
            </a:endParaRPr>
          </a:p>
          <a:p>
            <a:endParaRPr lang="en-US" sz="1400" b="1" i="0" u="sng" dirty="0">
              <a:solidFill>
                <a:schemeClr val="bg1"/>
              </a:solidFill>
              <a:effectLst/>
              <a:latin typeface="Helvetica Neue"/>
            </a:endParaRPr>
          </a:p>
          <a:p>
            <a:pPr algn="l">
              <a:buFont typeface="Arial" panose="020B0604020202020204" pitchFamily="34" charset="0"/>
              <a:buChar char="•"/>
            </a:pPr>
            <a:endParaRPr lang="en-US" sz="1400" b="0" i="0" dirty="0">
              <a:solidFill>
                <a:schemeClr val="bg1"/>
              </a:solidFill>
              <a:effectLst/>
              <a:latin typeface="Helvetica Neue"/>
            </a:endParaRPr>
          </a:p>
        </p:txBody>
      </p:sp>
      <p:sp>
        <p:nvSpPr>
          <p:cNvPr id="7" name="Title 1">
            <a:extLst>
              <a:ext uri="{FF2B5EF4-FFF2-40B4-BE49-F238E27FC236}">
                <a16:creationId xmlns:a16="http://schemas.microsoft.com/office/drawing/2014/main" id="{DD18F219-ACA1-42D0-A05D-873735B0BE29}"/>
              </a:ext>
            </a:extLst>
          </p:cNvPr>
          <p:cNvSpPr txBox="1">
            <a:spLocks/>
          </p:cNvSpPr>
          <p:nvPr/>
        </p:nvSpPr>
        <p:spPr>
          <a:xfrm>
            <a:off x="-914747" y="1130649"/>
            <a:ext cx="5320386" cy="782638"/>
          </a:xfrm>
          <a:prstGeom prst="rect">
            <a:avLst/>
          </a:prstGeom>
        </p:spPr>
        <p:txBody>
          <a:bodyPr vert="horz" lIns="0" tIns="45720" rIns="0" bIns="45720" rtlCol="0" anchor="ctr">
            <a:normAutofit/>
          </a:bodyPr>
          <a:lstStyle>
            <a:lvl1pPr algn="ctr" defTabSz="914400" rtl="0" eaLnBrk="1" latinLnBrk="0" hangingPunct="1">
              <a:lnSpc>
                <a:spcPct val="90000"/>
              </a:lnSpc>
              <a:spcBef>
                <a:spcPct val="0"/>
              </a:spcBef>
              <a:buNone/>
              <a:defRPr sz="5000" b="0" kern="1200">
                <a:solidFill>
                  <a:schemeClr val="bg1"/>
                </a:solidFill>
                <a:latin typeface="+mj-lt"/>
                <a:ea typeface="+mj-ea"/>
                <a:cs typeface="+mj-cs"/>
              </a:defRPr>
            </a:lvl1pPr>
          </a:lstStyle>
          <a:p>
            <a:r>
              <a:rPr lang="en-US" sz="4000" dirty="0"/>
              <a:t>CHENNAI</a:t>
            </a:r>
          </a:p>
        </p:txBody>
      </p:sp>
    </p:spTree>
    <p:extLst>
      <p:ext uri="{BB962C8B-B14F-4D97-AF65-F5344CB8AC3E}">
        <p14:creationId xmlns:p14="http://schemas.microsoft.com/office/powerpoint/2010/main" val="1931185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B9B311-22B8-44A2-9081-C2967A4687BE}"/>
              </a:ext>
            </a:extLst>
          </p:cNvPr>
          <p:cNvSpPr>
            <a:spLocks noGrp="1"/>
          </p:cNvSpPr>
          <p:nvPr>
            <p:ph type="sldNum" sz="quarter" idx="10"/>
          </p:nvPr>
        </p:nvSpPr>
        <p:spPr/>
        <p:txBody>
          <a:bodyPr/>
          <a:lstStyle/>
          <a:p>
            <a:fld id="{D495E168-DA5E-4888-8D8A-92B118324C14}" type="slidenum">
              <a:rPr lang="en-US" noProof="0" smtClean="0"/>
              <a:pPr/>
              <a:t>12</a:t>
            </a:fld>
            <a:endParaRPr lang="en-US" noProof="0" dirty="0"/>
          </a:p>
        </p:txBody>
      </p:sp>
      <p:sp>
        <p:nvSpPr>
          <p:cNvPr id="3" name="Footer Placeholder 2">
            <a:extLst>
              <a:ext uri="{FF2B5EF4-FFF2-40B4-BE49-F238E27FC236}">
                <a16:creationId xmlns:a16="http://schemas.microsoft.com/office/drawing/2014/main" id="{1416FC19-7A64-4B84-BFDC-14CD67AB58D4}"/>
              </a:ext>
            </a:extLst>
          </p:cNvPr>
          <p:cNvSpPr>
            <a:spLocks noGrp="1"/>
          </p:cNvSpPr>
          <p:nvPr>
            <p:ph type="ftr" sz="quarter" idx="12"/>
          </p:nvPr>
        </p:nvSpPr>
        <p:spPr/>
        <p:txBody>
          <a:bodyPr/>
          <a:lstStyle/>
          <a:p>
            <a:r>
              <a:rPr lang="en-US" dirty="0">
                <a:ea typeface="+mn-lt"/>
                <a:cs typeface="+mn-lt"/>
              </a:rPr>
              <a:t>M P Harshavardhan</a:t>
            </a:r>
            <a:endParaRPr lang="en-US" dirty="0"/>
          </a:p>
        </p:txBody>
      </p:sp>
      <p:pic>
        <p:nvPicPr>
          <p:cNvPr id="5" name="Picture 5">
            <a:extLst>
              <a:ext uri="{FF2B5EF4-FFF2-40B4-BE49-F238E27FC236}">
                <a16:creationId xmlns:a16="http://schemas.microsoft.com/office/drawing/2014/main" id="{C44A6573-ED8D-4D8B-AEE0-BC94656BC822}"/>
              </a:ext>
            </a:extLst>
          </p:cNvPr>
          <p:cNvPicPr>
            <a:picLocks noChangeAspect="1"/>
          </p:cNvPicPr>
          <p:nvPr/>
        </p:nvPicPr>
        <p:blipFill>
          <a:blip r:embed="rId2"/>
          <a:stretch>
            <a:fillRect/>
          </a:stretch>
        </p:blipFill>
        <p:spPr>
          <a:xfrm>
            <a:off x="510989" y="498441"/>
            <a:ext cx="7102287" cy="2544174"/>
          </a:xfrm>
          <a:prstGeom prst="rect">
            <a:avLst/>
          </a:prstGeom>
        </p:spPr>
      </p:pic>
      <p:pic>
        <p:nvPicPr>
          <p:cNvPr id="6" name="Picture 6">
            <a:extLst>
              <a:ext uri="{FF2B5EF4-FFF2-40B4-BE49-F238E27FC236}">
                <a16:creationId xmlns:a16="http://schemas.microsoft.com/office/drawing/2014/main" id="{E7A0B6DA-8765-479E-9374-E51EE10A63B0}"/>
              </a:ext>
            </a:extLst>
          </p:cNvPr>
          <p:cNvPicPr>
            <a:picLocks noChangeAspect="1"/>
          </p:cNvPicPr>
          <p:nvPr/>
        </p:nvPicPr>
        <p:blipFill>
          <a:blip r:embed="rId3"/>
          <a:stretch>
            <a:fillRect/>
          </a:stretch>
        </p:blipFill>
        <p:spPr>
          <a:xfrm>
            <a:off x="4735607" y="3152638"/>
            <a:ext cx="7214345" cy="2793902"/>
          </a:xfrm>
          <a:prstGeom prst="rect">
            <a:avLst/>
          </a:prstGeom>
        </p:spPr>
      </p:pic>
    </p:spTree>
    <p:extLst>
      <p:ext uri="{BB962C8B-B14F-4D97-AF65-F5344CB8AC3E}">
        <p14:creationId xmlns:p14="http://schemas.microsoft.com/office/powerpoint/2010/main" val="760001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3B30A82-8E4A-471C-A080-278975C952AA}"/>
              </a:ext>
            </a:extLst>
          </p:cNvPr>
          <p:cNvSpPr>
            <a:spLocks noGrp="1"/>
          </p:cNvSpPr>
          <p:nvPr>
            <p:ph type="ftr" sz="quarter" idx="12"/>
          </p:nvPr>
        </p:nvSpPr>
        <p:spPr/>
        <p:txBody>
          <a:bodyPr/>
          <a:lstStyle/>
          <a:p>
            <a:r>
              <a:rPr lang="en-US" dirty="0">
                <a:ea typeface="+mn-lt"/>
                <a:cs typeface="+mn-lt"/>
              </a:rPr>
              <a:t>M P Harshavardhan</a:t>
            </a:r>
          </a:p>
        </p:txBody>
      </p:sp>
      <p:sp>
        <p:nvSpPr>
          <p:cNvPr id="2" name="Slide Number Placeholder 1">
            <a:extLst>
              <a:ext uri="{FF2B5EF4-FFF2-40B4-BE49-F238E27FC236}">
                <a16:creationId xmlns:a16="http://schemas.microsoft.com/office/drawing/2014/main" id="{8D8F9E36-CD39-4DDD-927C-C07E8C070A17}"/>
              </a:ext>
            </a:extLst>
          </p:cNvPr>
          <p:cNvSpPr>
            <a:spLocks noGrp="1"/>
          </p:cNvSpPr>
          <p:nvPr>
            <p:ph type="sldNum" sz="quarter" idx="10"/>
          </p:nvPr>
        </p:nvSpPr>
        <p:spPr/>
        <p:txBody>
          <a:bodyPr/>
          <a:lstStyle/>
          <a:p>
            <a:fld id="{D495E168-DA5E-4888-8D8A-92B118324C14}" type="slidenum">
              <a:rPr lang="en-US" smtClean="0"/>
              <a:pPr/>
              <a:t>13</a:t>
            </a:fld>
            <a:endParaRPr lang="en-US" dirty="0"/>
          </a:p>
        </p:txBody>
      </p:sp>
      <p:pic>
        <p:nvPicPr>
          <p:cNvPr id="5" name="Picture 4">
            <a:extLst>
              <a:ext uri="{FF2B5EF4-FFF2-40B4-BE49-F238E27FC236}">
                <a16:creationId xmlns:a16="http://schemas.microsoft.com/office/drawing/2014/main" id="{DDC03D7B-59D1-4176-8BFE-E45DE361F649}"/>
              </a:ext>
            </a:extLst>
          </p:cNvPr>
          <p:cNvPicPr>
            <a:picLocks noChangeAspect="1"/>
          </p:cNvPicPr>
          <p:nvPr/>
        </p:nvPicPr>
        <p:blipFill>
          <a:blip r:embed="rId2"/>
          <a:stretch>
            <a:fillRect/>
          </a:stretch>
        </p:blipFill>
        <p:spPr>
          <a:xfrm>
            <a:off x="845645" y="581428"/>
            <a:ext cx="4645003" cy="3306991"/>
          </a:xfrm>
          <a:prstGeom prst="rect">
            <a:avLst/>
          </a:prstGeom>
        </p:spPr>
      </p:pic>
      <p:pic>
        <p:nvPicPr>
          <p:cNvPr id="7" name="Picture 6">
            <a:extLst>
              <a:ext uri="{FF2B5EF4-FFF2-40B4-BE49-F238E27FC236}">
                <a16:creationId xmlns:a16="http://schemas.microsoft.com/office/drawing/2014/main" id="{8D54A371-4806-4E19-8324-E0F8F7EAFEDA}"/>
              </a:ext>
            </a:extLst>
          </p:cNvPr>
          <p:cNvPicPr>
            <a:picLocks noChangeAspect="1"/>
          </p:cNvPicPr>
          <p:nvPr/>
        </p:nvPicPr>
        <p:blipFill>
          <a:blip r:embed="rId3"/>
          <a:stretch>
            <a:fillRect/>
          </a:stretch>
        </p:blipFill>
        <p:spPr>
          <a:xfrm>
            <a:off x="6096000" y="581428"/>
            <a:ext cx="5615033" cy="5695144"/>
          </a:xfrm>
          <a:prstGeom prst="rect">
            <a:avLst/>
          </a:prstGeom>
        </p:spPr>
      </p:pic>
      <p:sp>
        <p:nvSpPr>
          <p:cNvPr id="9" name="Rectangle 1">
            <a:extLst>
              <a:ext uri="{FF2B5EF4-FFF2-40B4-BE49-F238E27FC236}">
                <a16:creationId xmlns:a16="http://schemas.microsoft.com/office/drawing/2014/main" id="{1135A894-3877-4853-A9B7-5F0CAE7D43C8}"/>
              </a:ext>
            </a:extLst>
          </p:cNvPr>
          <p:cNvSpPr>
            <a:spLocks noChangeArrowheads="1"/>
          </p:cNvSpPr>
          <p:nvPr/>
        </p:nvSpPr>
        <p:spPr bwMode="auto">
          <a:xfrm>
            <a:off x="755688" y="4200724"/>
            <a:ext cx="5340312" cy="1452911"/>
          </a:xfrm>
          <a:prstGeom prst="rect">
            <a:avLst/>
          </a:prstGeom>
          <a:noFill/>
          <a:ln>
            <a:noFill/>
          </a:ln>
          <a:effectLst/>
        </p:spPr>
        <p:txBody>
          <a:bodyPr vert="horz" wrap="square" lIns="91440" tIns="158700" rIns="9144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Fire</a:t>
            </a:r>
            <a:r>
              <a:rPr kumimoji="0" lang="en-US" altLang="en-US" sz="1400" b="0" i="0" u="none" strike="noStrike" cap="none" normalizeH="0" baseline="0" dirty="0">
                <a:ln>
                  <a:noFill/>
                </a:ln>
                <a:solidFill>
                  <a:schemeClr val="bg1"/>
                </a:solidFill>
                <a:effectLst/>
                <a:latin typeface="Helvetica Neue"/>
              </a:rPr>
              <a:t> value is strongly related to </a:t>
            </a:r>
            <a:r>
              <a:rPr kumimoji="0" lang="en-US" altLang="en-US" sz="14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EVI</a:t>
            </a:r>
            <a:r>
              <a:rPr kumimoji="0" lang="en-US" altLang="en-US" sz="1400" b="0" i="0" u="none" strike="noStrike" cap="none" normalizeH="0" baseline="0" dirty="0">
                <a:ln>
                  <a:noFill/>
                </a:ln>
                <a:solidFill>
                  <a:schemeClr val="bg1"/>
                </a:solidFill>
                <a:effectLst/>
                <a:latin typeface="Helvetica Neue"/>
              </a:rPr>
              <a:t>(</a:t>
            </a:r>
            <a:r>
              <a:rPr kumimoji="0" lang="en-US" altLang="en-US" sz="1400" b="0" i="1" u="none" strike="noStrike" cap="none" normalizeH="0" baseline="0" dirty="0">
                <a:ln>
                  <a:noFill/>
                </a:ln>
                <a:solidFill>
                  <a:schemeClr val="bg1"/>
                </a:solidFill>
                <a:effectLst/>
                <a:latin typeface="Helvetica Neue"/>
              </a:rPr>
              <a:t>positively correlated</a:t>
            </a:r>
            <a:r>
              <a:rPr kumimoji="0" lang="en-US" altLang="en-US" sz="1400" b="0" i="0" u="none" strike="noStrike" cap="none" normalizeH="0" baseline="0" dirty="0">
                <a:ln>
                  <a:noFill/>
                </a:ln>
                <a:solidFill>
                  <a:schemeClr val="bg1"/>
                </a:solidFill>
                <a:effectLst/>
                <a:latin typeface="Helvetica Neue"/>
              </a:rPr>
              <a:t>) and </a:t>
            </a:r>
            <a:r>
              <a:rPr kumimoji="0" lang="en-US" altLang="en-US" sz="14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min_temp</a:t>
            </a:r>
            <a:r>
              <a:rPr kumimoji="0" lang="en-US" altLang="en-US" sz="1400" b="0" i="0" u="none" strike="noStrike" cap="none" normalizeH="0" baseline="0" dirty="0">
                <a:ln>
                  <a:noFill/>
                </a:ln>
                <a:solidFill>
                  <a:schemeClr val="bg1"/>
                </a:solidFill>
                <a:effectLst/>
                <a:latin typeface="Helvetica Neue"/>
              </a:rPr>
              <a:t>(</a:t>
            </a:r>
            <a:r>
              <a:rPr kumimoji="0" lang="en-US" altLang="en-US" sz="1400" b="0" i="1" u="none" strike="noStrike" cap="none" normalizeH="0" baseline="0" dirty="0">
                <a:ln>
                  <a:noFill/>
                </a:ln>
                <a:solidFill>
                  <a:schemeClr val="bg1"/>
                </a:solidFill>
                <a:effectLst/>
                <a:latin typeface="Helvetica Neue"/>
              </a:rPr>
              <a:t>positively correlated</a:t>
            </a:r>
            <a:r>
              <a:rPr kumimoji="0" lang="en-US" altLang="en-US" sz="1400" b="0" i="0" u="none" strike="noStrike" cap="none" normalizeH="0" baseline="0" dirty="0">
                <a:ln>
                  <a:noFill/>
                </a:ln>
                <a:solidFill>
                  <a:schemeClr val="bg1"/>
                </a:solidFill>
                <a:effectLst/>
                <a:latin typeface="Helvetica Neue"/>
              </a:rPr>
              <a:t>) of the location.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bg1"/>
                </a:solidFill>
                <a:effectLst/>
                <a:latin typeface="Helvetica Neue"/>
              </a:rPr>
              <a:t>But </a:t>
            </a:r>
            <a:r>
              <a:rPr kumimoji="0" lang="en-US" altLang="en-US" sz="14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NDVI</a:t>
            </a:r>
            <a:r>
              <a:rPr kumimoji="0" lang="en-US" altLang="en-US" sz="1400" b="0" i="0" u="none" strike="noStrike" cap="none" normalizeH="0" baseline="0" dirty="0">
                <a:ln>
                  <a:noFill/>
                </a:ln>
                <a:solidFill>
                  <a:schemeClr val="bg1"/>
                </a:solidFill>
                <a:effectLst/>
                <a:latin typeface="Helvetica Neue"/>
              </a:rPr>
              <a:t> is very weakly related to </a:t>
            </a:r>
            <a:r>
              <a:rPr kumimoji="0" lang="en-US" altLang="en-US" sz="14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Fire</a:t>
            </a:r>
            <a:r>
              <a:rPr kumimoji="0" lang="en-US" altLang="en-US" sz="1400" b="0" i="0" u="none" strike="noStrike" cap="none" normalizeH="0" baseline="0" dirty="0">
                <a:ln>
                  <a:noFill/>
                </a:ln>
                <a:solidFill>
                  <a:schemeClr val="bg1"/>
                </a:solidFill>
                <a:effectLst/>
                <a:latin typeface="Helvetica Neue"/>
              </a:rPr>
              <a:t>, </a:t>
            </a:r>
            <a:r>
              <a:rPr kumimoji="0" lang="en-US" altLang="en-US" sz="14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min_temp</a:t>
            </a:r>
            <a:r>
              <a:rPr kumimoji="0" lang="en-US" altLang="en-US" sz="1400" b="0" i="0" u="none" strike="noStrike" cap="none" normalizeH="0" baseline="0" dirty="0">
                <a:ln>
                  <a:noFill/>
                </a:ln>
                <a:solidFill>
                  <a:schemeClr val="bg1"/>
                </a:solidFill>
                <a:effectLst/>
                <a:latin typeface="Helvetica Neue"/>
              </a:rPr>
              <a:t>, </a:t>
            </a:r>
            <a:r>
              <a:rPr kumimoji="0" lang="en-US" altLang="en-US" sz="14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max_temp</a:t>
            </a:r>
            <a:r>
              <a:rPr kumimoji="0" lang="en-US" altLang="en-US" sz="1400" b="0" i="0" u="none" strike="noStrike" cap="none" normalizeH="0" baseline="0" dirty="0">
                <a:ln>
                  <a:noFill/>
                </a:ln>
                <a:solidFill>
                  <a:schemeClr val="bg1"/>
                </a:solidFill>
                <a:effectLst/>
                <a:latin typeface="Helvetica Neue"/>
              </a:rPr>
              <a:t> values.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bg1"/>
                </a:solidFill>
                <a:effectLst/>
                <a:latin typeface="Helvetica Neue"/>
              </a:rPr>
              <a:t>Values of </a:t>
            </a:r>
            <a:r>
              <a:rPr kumimoji="0" lang="en-US" altLang="en-US" sz="14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EVI</a:t>
            </a:r>
            <a:r>
              <a:rPr kumimoji="0" lang="en-US" altLang="en-US" sz="1400" b="0" i="0" u="none" strike="noStrike" cap="none" normalizeH="0" baseline="0" dirty="0">
                <a:ln>
                  <a:noFill/>
                </a:ln>
                <a:solidFill>
                  <a:schemeClr val="bg1"/>
                </a:solidFill>
                <a:effectLst/>
                <a:latin typeface="Helvetica Neue"/>
              </a:rPr>
              <a:t> and </a:t>
            </a:r>
            <a:r>
              <a:rPr kumimoji="0" lang="en-US" altLang="en-US" sz="14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NDVI</a:t>
            </a:r>
            <a:r>
              <a:rPr kumimoji="0" lang="en-US" altLang="en-US" sz="1400" b="0" i="0" u="none" strike="noStrike" cap="none" normalizeH="0" baseline="0" dirty="0">
                <a:ln>
                  <a:noFill/>
                </a:ln>
                <a:solidFill>
                  <a:schemeClr val="bg1"/>
                </a:solidFill>
                <a:effectLst/>
                <a:latin typeface="Helvetica Neue"/>
              </a:rPr>
              <a:t> are directly proportional to each other.</a:t>
            </a:r>
          </a:p>
        </p:txBody>
      </p:sp>
    </p:spTree>
    <p:extLst>
      <p:ext uri="{BB962C8B-B14F-4D97-AF65-F5344CB8AC3E}">
        <p14:creationId xmlns:p14="http://schemas.microsoft.com/office/powerpoint/2010/main" val="3679394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B9B311-22B8-44A2-9081-C2967A4687BE}"/>
              </a:ext>
            </a:extLst>
          </p:cNvPr>
          <p:cNvSpPr>
            <a:spLocks noGrp="1"/>
          </p:cNvSpPr>
          <p:nvPr>
            <p:ph type="sldNum" sz="quarter" idx="10"/>
          </p:nvPr>
        </p:nvSpPr>
        <p:spPr/>
        <p:txBody>
          <a:bodyPr/>
          <a:lstStyle/>
          <a:p>
            <a:fld id="{D495E168-DA5E-4888-8D8A-92B118324C14}" type="slidenum">
              <a:rPr lang="en-US" noProof="0" smtClean="0"/>
              <a:pPr/>
              <a:t>14</a:t>
            </a:fld>
            <a:endParaRPr lang="en-US" noProof="0" dirty="0"/>
          </a:p>
        </p:txBody>
      </p:sp>
      <p:sp>
        <p:nvSpPr>
          <p:cNvPr id="3" name="Footer Placeholder 2">
            <a:extLst>
              <a:ext uri="{FF2B5EF4-FFF2-40B4-BE49-F238E27FC236}">
                <a16:creationId xmlns:a16="http://schemas.microsoft.com/office/drawing/2014/main" id="{1416FC19-7A64-4B84-BFDC-14CD67AB58D4}"/>
              </a:ext>
            </a:extLst>
          </p:cNvPr>
          <p:cNvSpPr>
            <a:spLocks noGrp="1"/>
          </p:cNvSpPr>
          <p:nvPr>
            <p:ph type="ftr" sz="quarter" idx="12"/>
          </p:nvPr>
        </p:nvSpPr>
        <p:spPr/>
        <p:txBody>
          <a:bodyPr/>
          <a:lstStyle/>
          <a:p>
            <a:r>
              <a:rPr lang="en-US" dirty="0">
                <a:ea typeface="+mn-lt"/>
                <a:cs typeface="+mn-lt"/>
              </a:rPr>
              <a:t>M P Harshavardhan</a:t>
            </a:r>
            <a:endParaRPr lang="en-US" dirty="0"/>
          </a:p>
        </p:txBody>
      </p:sp>
      <p:pic>
        <p:nvPicPr>
          <p:cNvPr id="4" name="Picture 4">
            <a:extLst>
              <a:ext uri="{FF2B5EF4-FFF2-40B4-BE49-F238E27FC236}">
                <a16:creationId xmlns:a16="http://schemas.microsoft.com/office/drawing/2014/main" id="{87316B1C-D204-48A5-AB5E-AE05D9050DB5}"/>
              </a:ext>
            </a:extLst>
          </p:cNvPr>
          <p:cNvPicPr>
            <a:picLocks noChangeAspect="1"/>
          </p:cNvPicPr>
          <p:nvPr/>
        </p:nvPicPr>
        <p:blipFill>
          <a:blip r:embed="rId2"/>
          <a:stretch>
            <a:fillRect/>
          </a:stretch>
        </p:blipFill>
        <p:spPr>
          <a:xfrm>
            <a:off x="3906372" y="399326"/>
            <a:ext cx="4536139" cy="2563111"/>
          </a:xfrm>
          <a:prstGeom prst="rect">
            <a:avLst/>
          </a:prstGeom>
        </p:spPr>
      </p:pic>
      <p:pic>
        <p:nvPicPr>
          <p:cNvPr id="5" name="Picture 5">
            <a:extLst>
              <a:ext uri="{FF2B5EF4-FFF2-40B4-BE49-F238E27FC236}">
                <a16:creationId xmlns:a16="http://schemas.microsoft.com/office/drawing/2014/main" id="{E0581C9F-4604-4900-B3C8-7911766BBF7A}"/>
              </a:ext>
            </a:extLst>
          </p:cNvPr>
          <p:cNvPicPr>
            <a:picLocks noChangeAspect="1"/>
          </p:cNvPicPr>
          <p:nvPr/>
        </p:nvPicPr>
        <p:blipFill>
          <a:blip r:embed="rId3"/>
          <a:stretch>
            <a:fillRect/>
          </a:stretch>
        </p:blipFill>
        <p:spPr>
          <a:xfrm>
            <a:off x="903195" y="3097708"/>
            <a:ext cx="10408022" cy="2847731"/>
          </a:xfrm>
          <a:prstGeom prst="rect">
            <a:avLst/>
          </a:prstGeom>
        </p:spPr>
      </p:pic>
    </p:spTree>
    <p:extLst>
      <p:ext uri="{BB962C8B-B14F-4D97-AF65-F5344CB8AC3E}">
        <p14:creationId xmlns:p14="http://schemas.microsoft.com/office/powerpoint/2010/main" val="2983197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3B30A82-8E4A-471C-A080-278975C952AA}"/>
              </a:ext>
            </a:extLst>
          </p:cNvPr>
          <p:cNvSpPr>
            <a:spLocks noGrp="1"/>
          </p:cNvSpPr>
          <p:nvPr>
            <p:ph type="ftr" sz="quarter" idx="12"/>
          </p:nvPr>
        </p:nvSpPr>
        <p:spPr/>
        <p:txBody>
          <a:bodyPr/>
          <a:lstStyle/>
          <a:p>
            <a:r>
              <a:rPr lang="en-US" dirty="0"/>
              <a:t>A Vasanth</a:t>
            </a:r>
          </a:p>
        </p:txBody>
      </p:sp>
      <p:sp>
        <p:nvSpPr>
          <p:cNvPr id="2" name="Slide Number Placeholder 1">
            <a:extLst>
              <a:ext uri="{FF2B5EF4-FFF2-40B4-BE49-F238E27FC236}">
                <a16:creationId xmlns:a16="http://schemas.microsoft.com/office/drawing/2014/main" id="{8D8F9E36-CD39-4DDD-927C-C07E8C070A17}"/>
              </a:ext>
            </a:extLst>
          </p:cNvPr>
          <p:cNvSpPr>
            <a:spLocks noGrp="1"/>
          </p:cNvSpPr>
          <p:nvPr>
            <p:ph type="sldNum" sz="quarter" idx="10"/>
          </p:nvPr>
        </p:nvSpPr>
        <p:spPr/>
        <p:txBody>
          <a:bodyPr/>
          <a:lstStyle/>
          <a:p>
            <a:fld id="{D495E168-DA5E-4888-8D8A-92B118324C14}" type="slidenum">
              <a:rPr lang="en-US" smtClean="0"/>
              <a:pPr/>
              <a:t>15</a:t>
            </a:fld>
            <a:endParaRPr lang="en-US" dirty="0"/>
          </a:p>
        </p:txBody>
      </p:sp>
      <p:pic>
        <p:nvPicPr>
          <p:cNvPr id="5" name="Picture 4">
            <a:extLst>
              <a:ext uri="{FF2B5EF4-FFF2-40B4-BE49-F238E27FC236}">
                <a16:creationId xmlns:a16="http://schemas.microsoft.com/office/drawing/2014/main" id="{E1BFEDD8-C7CD-4F6D-8128-A6398D6988B6}"/>
              </a:ext>
            </a:extLst>
          </p:cNvPr>
          <p:cNvPicPr>
            <a:picLocks noChangeAspect="1"/>
          </p:cNvPicPr>
          <p:nvPr/>
        </p:nvPicPr>
        <p:blipFill>
          <a:blip r:embed="rId2"/>
          <a:stretch>
            <a:fillRect/>
          </a:stretch>
        </p:blipFill>
        <p:spPr>
          <a:xfrm>
            <a:off x="4900474" y="1184087"/>
            <a:ext cx="6919997" cy="4213536"/>
          </a:xfrm>
          <a:prstGeom prst="rect">
            <a:avLst/>
          </a:prstGeom>
        </p:spPr>
      </p:pic>
      <p:sp>
        <p:nvSpPr>
          <p:cNvPr id="6" name="Text Placeholder 5">
            <a:extLst>
              <a:ext uri="{FF2B5EF4-FFF2-40B4-BE49-F238E27FC236}">
                <a16:creationId xmlns:a16="http://schemas.microsoft.com/office/drawing/2014/main" id="{8CECE5CA-6E56-4D04-B0A6-F40463FF44C7}"/>
              </a:ext>
            </a:extLst>
          </p:cNvPr>
          <p:cNvSpPr txBox="1">
            <a:spLocks/>
          </p:cNvSpPr>
          <p:nvPr/>
        </p:nvSpPr>
        <p:spPr>
          <a:xfrm>
            <a:off x="316929" y="2263409"/>
            <a:ext cx="4441303" cy="233118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US" sz="1400" b="0" i="0" dirty="0">
                <a:solidFill>
                  <a:schemeClr val="bg1"/>
                </a:solidFill>
                <a:effectLst/>
                <a:latin typeface="Helvetica Neue"/>
              </a:rPr>
              <a:t>The dip in vegetation in 2010 majorly due to Northern Hemisphere heat waves which recorded one of the highest temperatures in India cause from El Niño event</a:t>
            </a:r>
          </a:p>
          <a:p>
            <a:pPr algn="l">
              <a:buFont typeface="Arial" panose="020B0604020202020204" pitchFamily="34" charset="0"/>
              <a:buChar char="•"/>
            </a:pPr>
            <a:r>
              <a:rPr lang="en-US" sz="1400" b="0" i="0" dirty="0">
                <a:solidFill>
                  <a:schemeClr val="bg1"/>
                </a:solidFill>
                <a:effectLst/>
                <a:latin typeface="Helvetica Neue"/>
              </a:rPr>
              <a:t>Major </a:t>
            </a:r>
            <a:r>
              <a:rPr lang="en-US" sz="1400" b="0" i="0" u="sng" dirty="0">
                <a:solidFill>
                  <a:srgbClr val="FFFFFF"/>
                </a:solidFill>
                <a:effectLst/>
                <a:latin typeface="Helvetica Neue"/>
                <a:hlinkClick r:id="rId3">
                  <a:extLst>
                    <a:ext uri="{A12FA001-AC4F-418D-AE19-62706E023703}">
                      <ahyp:hlinkClr xmlns:ahyp="http://schemas.microsoft.com/office/drawing/2018/hyperlinkcolor" val="tx"/>
                    </a:ext>
                  </a:extLst>
                </a:hlinkClick>
              </a:rPr>
              <a:t>increase of </a:t>
            </a:r>
            <a:r>
              <a:rPr lang="en-US" sz="1400" b="0" i="0" u="sng" dirty="0" err="1">
                <a:solidFill>
                  <a:schemeClr val="bg1"/>
                </a:solidFill>
                <a:effectLst/>
                <a:latin typeface="Helvetica Neue"/>
                <a:hlinkClick r:id="rId3">
                  <a:extLst>
                    <a:ext uri="{A12FA001-AC4F-418D-AE19-62706E023703}">
                      <ahyp:hlinkClr xmlns:ahyp="http://schemas.microsoft.com/office/drawing/2018/hyperlinkcolor" val="tx"/>
                    </a:ext>
                  </a:extLst>
                </a:hlinkClick>
              </a:rPr>
              <a:t>vegatation</a:t>
            </a:r>
            <a:r>
              <a:rPr lang="en-US" sz="1400" b="0" i="0" dirty="0">
                <a:solidFill>
                  <a:schemeClr val="bg1"/>
                </a:solidFill>
                <a:effectLst/>
                <a:latin typeface="Helvetica Neue"/>
              </a:rPr>
              <a:t> began in 2018 can be accounted due to many mega plantation drives launched with the help of DDA in order to fight the high air pollution in Delhi</a:t>
            </a:r>
          </a:p>
        </p:txBody>
      </p:sp>
      <p:sp>
        <p:nvSpPr>
          <p:cNvPr id="7" name="Title 1">
            <a:extLst>
              <a:ext uri="{FF2B5EF4-FFF2-40B4-BE49-F238E27FC236}">
                <a16:creationId xmlns:a16="http://schemas.microsoft.com/office/drawing/2014/main" id="{00E62CCE-5994-42F4-B18C-F4B71DE0569E}"/>
              </a:ext>
            </a:extLst>
          </p:cNvPr>
          <p:cNvSpPr txBox="1">
            <a:spLocks/>
          </p:cNvSpPr>
          <p:nvPr/>
        </p:nvSpPr>
        <p:spPr>
          <a:xfrm>
            <a:off x="-1278731" y="1247313"/>
            <a:ext cx="5320386" cy="782638"/>
          </a:xfrm>
          <a:prstGeom prst="rect">
            <a:avLst/>
          </a:prstGeom>
        </p:spPr>
        <p:txBody>
          <a:bodyPr vert="horz" lIns="0" tIns="45720" rIns="0" bIns="45720" rtlCol="0" anchor="ctr">
            <a:normAutofit/>
          </a:bodyPr>
          <a:lstStyle>
            <a:lvl1pPr algn="ctr" defTabSz="914400" rtl="0" eaLnBrk="1" latinLnBrk="0" hangingPunct="1">
              <a:lnSpc>
                <a:spcPct val="90000"/>
              </a:lnSpc>
              <a:spcBef>
                <a:spcPct val="0"/>
              </a:spcBef>
              <a:buNone/>
              <a:defRPr sz="5000" b="0" kern="1200">
                <a:solidFill>
                  <a:schemeClr val="bg1"/>
                </a:solidFill>
                <a:latin typeface="+mj-lt"/>
                <a:ea typeface="+mj-ea"/>
                <a:cs typeface="+mj-cs"/>
              </a:defRPr>
            </a:lvl1pPr>
          </a:lstStyle>
          <a:p>
            <a:r>
              <a:rPr lang="en-US" sz="4000" dirty="0"/>
              <a:t>DELHI</a:t>
            </a:r>
          </a:p>
        </p:txBody>
      </p:sp>
    </p:spTree>
    <p:extLst>
      <p:ext uri="{BB962C8B-B14F-4D97-AF65-F5344CB8AC3E}">
        <p14:creationId xmlns:p14="http://schemas.microsoft.com/office/powerpoint/2010/main" val="2272446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B9B311-22B8-44A2-9081-C2967A4687BE}"/>
              </a:ext>
            </a:extLst>
          </p:cNvPr>
          <p:cNvSpPr>
            <a:spLocks noGrp="1"/>
          </p:cNvSpPr>
          <p:nvPr>
            <p:ph type="sldNum" sz="quarter" idx="10"/>
          </p:nvPr>
        </p:nvSpPr>
        <p:spPr/>
        <p:txBody>
          <a:bodyPr/>
          <a:lstStyle/>
          <a:p>
            <a:fld id="{D495E168-DA5E-4888-8D8A-92B118324C14}" type="slidenum">
              <a:rPr lang="en-US" noProof="0" smtClean="0"/>
              <a:pPr/>
              <a:t>16</a:t>
            </a:fld>
            <a:endParaRPr lang="en-US" noProof="0" dirty="0"/>
          </a:p>
        </p:txBody>
      </p:sp>
      <p:sp>
        <p:nvSpPr>
          <p:cNvPr id="3" name="Footer Placeholder 2">
            <a:extLst>
              <a:ext uri="{FF2B5EF4-FFF2-40B4-BE49-F238E27FC236}">
                <a16:creationId xmlns:a16="http://schemas.microsoft.com/office/drawing/2014/main" id="{1416FC19-7A64-4B84-BFDC-14CD67AB58D4}"/>
              </a:ext>
            </a:extLst>
          </p:cNvPr>
          <p:cNvSpPr>
            <a:spLocks noGrp="1"/>
          </p:cNvSpPr>
          <p:nvPr>
            <p:ph type="ftr" sz="quarter" idx="12"/>
          </p:nvPr>
        </p:nvSpPr>
        <p:spPr/>
        <p:txBody>
          <a:bodyPr/>
          <a:lstStyle/>
          <a:p>
            <a:r>
              <a:rPr lang="en-US" noProof="0" dirty="0"/>
              <a:t>A </a:t>
            </a:r>
            <a:r>
              <a:rPr lang="en-US" dirty="0"/>
              <a:t>Vasanth</a:t>
            </a:r>
            <a:endParaRPr lang="en-US" noProof="0" dirty="0"/>
          </a:p>
        </p:txBody>
      </p:sp>
      <p:pic>
        <p:nvPicPr>
          <p:cNvPr id="4" name="Picture 4">
            <a:extLst>
              <a:ext uri="{FF2B5EF4-FFF2-40B4-BE49-F238E27FC236}">
                <a16:creationId xmlns:a16="http://schemas.microsoft.com/office/drawing/2014/main" id="{E9827D9E-395D-44E2-99F1-92C72478983A}"/>
              </a:ext>
            </a:extLst>
          </p:cNvPr>
          <p:cNvPicPr>
            <a:picLocks noChangeAspect="1"/>
          </p:cNvPicPr>
          <p:nvPr/>
        </p:nvPicPr>
        <p:blipFill>
          <a:blip r:embed="rId2"/>
          <a:stretch>
            <a:fillRect/>
          </a:stretch>
        </p:blipFill>
        <p:spPr>
          <a:xfrm>
            <a:off x="477371" y="376401"/>
            <a:ext cx="6676463" cy="2687402"/>
          </a:xfrm>
          <a:prstGeom prst="rect">
            <a:avLst/>
          </a:prstGeom>
        </p:spPr>
      </p:pic>
      <p:pic>
        <p:nvPicPr>
          <p:cNvPr id="5" name="Picture 5">
            <a:extLst>
              <a:ext uri="{FF2B5EF4-FFF2-40B4-BE49-F238E27FC236}">
                <a16:creationId xmlns:a16="http://schemas.microsoft.com/office/drawing/2014/main" id="{3D64F8D6-E683-4F9F-87E0-16FA7079699C}"/>
              </a:ext>
            </a:extLst>
          </p:cNvPr>
          <p:cNvPicPr>
            <a:picLocks noChangeAspect="1"/>
          </p:cNvPicPr>
          <p:nvPr/>
        </p:nvPicPr>
        <p:blipFill>
          <a:blip r:embed="rId3"/>
          <a:stretch>
            <a:fillRect/>
          </a:stretch>
        </p:blipFill>
        <p:spPr>
          <a:xfrm>
            <a:off x="4937312" y="3136913"/>
            <a:ext cx="6766111" cy="2791733"/>
          </a:xfrm>
          <a:prstGeom prst="rect">
            <a:avLst/>
          </a:prstGeom>
        </p:spPr>
      </p:pic>
    </p:spTree>
    <p:extLst>
      <p:ext uri="{BB962C8B-B14F-4D97-AF65-F5344CB8AC3E}">
        <p14:creationId xmlns:p14="http://schemas.microsoft.com/office/powerpoint/2010/main" val="4293851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3B30A82-8E4A-471C-A080-278975C952AA}"/>
              </a:ext>
            </a:extLst>
          </p:cNvPr>
          <p:cNvSpPr>
            <a:spLocks noGrp="1"/>
          </p:cNvSpPr>
          <p:nvPr>
            <p:ph type="ftr" sz="quarter" idx="12"/>
          </p:nvPr>
        </p:nvSpPr>
        <p:spPr/>
        <p:txBody>
          <a:bodyPr/>
          <a:lstStyle/>
          <a:p>
            <a:r>
              <a:rPr lang="en-US" dirty="0"/>
              <a:t>A Vasanth</a:t>
            </a:r>
          </a:p>
        </p:txBody>
      </p:sp>
      <p:sp>
        <p:nvSpPr>
          <p:cNvPr id="2" name="Slide Number Placeholder 1">
            <a:extLst>
              <a:ext uri="{FF2B5EF4-FFF2-40B4-BE49-F238E27FC236}">
                <a16:creationId xmlns:a16="http://schemas.microsoft.com/office/drawing/2014/main" id="{8D8F9E36-CD39-4DDD-927C-C07E8C070A17}"/>
              </a:ext>
            </a:extLst>
          </p:cNvPr>
          <p:cNvSpPr>
            <a:spLocks noGrp="1"/>
          </p:cNvSpPr>
          <p:nvPr>
            <p:ph type="sldNum" sz="quarter" idx="10"/>
          </p:nvPr>
        </p:nvSpPr>
        <p:spPr/>
        <p:txBody>
          <a:bodyPr/>
          <a:lstStyle/>
          <a:p>
            <a:fld id="{D495E168-DA5E-4888-8D8A-92B118324C14}" type="slidenum">
              <a:rPr lang="en-US" smtClean="0"/>
              <a:pPr/>
              <a:t>17</a:t>
            </a:fld>
            <a:endParaRPr lang="en-US" dirty="0"/>
          </a:p>
        </p:txBody>
      </p:sp>
      <p:pic>
        <p:nvPicPr>
          <p:cNvPr id="5" name="Picture 4">
            <a:extLst>
              <a:ext uri="{FF2B5EF4-FFF2-40B4-BE49-F238E27FC236}">
                <a16:creationId xmlns:a16="http://schemas.microsoft.com/office/drawing/2014/main" id="{3E38E553-2EDA-45A3-AD5B-62A1FC71BD67}"/>
              </a:ext>
            </a:extLst>
          </p:cNvPr>
          <p:cNvPicPr>
            <a:picLocks noChangeAspect="1"/>
          </p:cNvPicPr>
          <p:nvPr/>
        </p:nvPicPr>
        <p:blipFill>
          <a:blip r:embed="rId2"/>
          <a:stretch>
            <a:fillRect/>
          </a:stretch>
        </p:blipFill>
        <p:spPr>
          <a:xfrm>
            <a:off x="401998" y="374391"/>
            <a:ext cx="5694002" cy="2723916"/>
          </a:xfrm>
          <a:prstGeom prst="rect">
            <a:avLst/>
          </a:prstGeom>
        </p:spPr>
      </p:pic>
      <p:pic>
        <p:nvPicPr>
          <p:cNvPr id="7" name="Picture 6">
            <a:extLst>
              <a:ext uri="{FF2B5EF4-FFF2-40B4-BE49-F238E27FC236}">
                <a16:creationId xmlns:a16="http://schemas.microsoft.com/office/drawing/2014/main" id="{D91FE944-B52B-4E40-8BB3-DE51F31CCA7A}"/>
              </a:ext>
            </a:extLst>
          </p:cNvPr>
          <p:cNvPicPr>
            <a:picLocks noChangeAspect="1"/>
          </p:cNvPicPr>
          <p:nvPr/>
        </p:nvPicPr>
        <p:blipFill>
          <a:blip r:embed="rId3"/>
          <a:stretch>
            <a:fillRect/>
          </a:stretch>
        </p:blipFill>
        <p:spPr>
          <a:xfrm>
            <a:off x="6370721" y="329648"/>
            <a:ext cx="5486873" cy="5788836"/>
          </a:xfrm>
          <a:prstGeom prst="rect">
            <a:avLst/>
          </a:prstGeom>
        </p:spPr>
      </p:pic>
      <p:sp>
        <p:nvSpPr>
          <p:cNvPr id="9" name="Rectangle 1">
            <a:extLst>
              <a:ext uri="{FF2B5EF4-FFF2-40B4-BE49-F238E27FC236}">
                <a16:creationId xmlns:a16="http://schemas.microsoft.com/office/drawing/2014/main" id="{450932BA-521D-49B3-9E48-C7F2DEB46DE9}"/>
              </a:ext>
            </a:extLst>
          </p:cNvPr>
          <p:cNvSpPr>
            <a:spLocks noChangeArrowheads="1"/>
          </p:cNvSpPr>
          <p:nvPr/>
        </p:nvSpPr>
        <p:spPr bwMode="auto">
          <a:xfrm>
            <a:off x="465377" y="3558774"/>
            <a:ext cx="5767983" cy="2099242"/>
          </a:xfrm>
          <a:prstGeom prst="rect">
            <a:avLst/>
          </a:prstGeom>
          <a:noFill/>
          <a:ln>
            <a:noFill/>
          </a:ln>
          <a:effectLst/>
        </p:spPr>
        <p:txBody>
          <a:bodyPr vert="horz" wrap="square" lIns="91440" tIns="158700" rIns="9144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Fire</a:t>
            </a:r>
            <a:r>
              <a:rPr kumimoji="0" lang="en-US" altLang="en-US" sz="1400" b="0" i="0" u="none" strike="noStrike" cap="none" normalizeH="0" baseline="0" dirty="0">
                <a:ln>
                  <a:noFill/>
                </a:ln>
                <a:solidFill>
                  <a:schemeClr val="bg1"/>
                </a:solidFill>
                <a:effectLst/>
                <a:latin typeface="Helvetica Neue"/>
              </a:rPr>
              <a:t> value is strongly related to </a:t>
            </a:r>
            <a:r>
              <a:rPr kumimoji="0" lang="en-US" altLang="en-US" sz="14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EVI</a:t>
            </a:r>
            <a:r>
              <a:rPr kumimoji="0" lang="en-US" altLang="en-US" sz="1400" b="0" i="0" u="none" strike="noStrike" cap="none" normalizeH="0" baseline="0" dirty="0">
                <a:ln>
                  <a:noFill/>
                </a:ln>
                <a:solidFill>
                  <a:schemeClr val="bg1"/>
                </a:solidFill>
                <a:effectLst/>
                <a:latin typeface="Helvetica Neue"/>
              </a:rPr>
              <a:t>(</a:t>
            </a:r>
            <a:r>
              <a:rPr kumimoji="0" lang="en-US" altLang="en-US" sz="1400" b="0" i="1" u="none" strike="noStrike" cap="none" normalizeH="0" baseline="0" dirty="0" err="1">
                <a:ln>
                  <a:noFill/>
                </a:ln>
                <a:solidFill>
                  <a:schemeClr val="bg1"/>
                </a:solidFill>
                <a:effectLst/>
                <a:latin typeface="Helvetica Neue"/>
              </a:rPr>
              <a:t>postively</a:t>
            </a:r>
            <a:r>
              <a:rPr kumimoji="0" lang="en-US" altLang="en-US" sz="1400" b="0" i="1" u="none" strike="noStrike" cap="none" normalizeH="0" baseline="0" dirty="0">
                <a:ln>
                  <a:noFill/>
                </a:ln>
                <a:solidFill>
                  <a:schemeClr val="bg1"/>
                </a:solidFill>
                <a:effectLst/>
                <a:latin typeface="Helvetica Neue"/>
              </a:rPr>
              <a:t> correlated</a:t>
            </a:r>
            <a:r>
              <a:rPr kumimoji="0" lang="en-US" altLang="en-US" sz="1400" b="0" i="0" u="none" strike="noStrike" cap="none" normalizeH="0" baseline="0" dirty="0">
                <a:ln>
                  <a:noFill/>
                </a:ln>
                <a:solidFill>
                  <a:schemeClr val="bg1"/>
                </a:solidFill>
                <a:effectLst/>
                <a:latin typeface="Helvetica Neue"/>
              </a:rPr>
              <a:t>) and </a:t>
            </a:r>
            <a:r>
              <a:rPr kumimoji="0" lang="en-US" altLang="en-US" sz="14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min_temp</a:t>
            </a:r>
            <a:r>
              <a:rPr kumimoji="0" lang="en-US" altLang="en-US" sz="1400" b="0" i="0" u="none" strike="noStrike" cap="none" normalizeH="0" baseline="0" dirty="0">
                <a:ln>
                  <a:noFill/>
                </a:ln>
                <a:solidFill>
                  <a:schemeClr val="bg1"/>
                </a:solidFill>
                <a:effectLst/>
                <a:latin typeface="Helvetica Neue"/>
              </a:rPr>
              <a:t>(</a:t>
            </a:r>
            <a:r>
              <a:rPr kumimoji="0" lang="en-US" altLang="en-US" sz="1400" b="0" i="1" u="none" strike="noStrike" cap="none" normalizeH="0" baseline="0" dirty="0">
                <a:ln>
                  <a:noFill/>
                </a:ln>
                <a:solidFill>
                  <a:schemeClr val="bg1"/>
                </a:solidFill>
                <a:effectLst/>
                <a:latin typeface="Helvetica Neue"/>
              </a:rPr>
              <a:t>positively correlated</a:t>
            </a:r>
            <a:r>
              <a:rPr kumimoji="0" lang="en-US" altLang="en-US" sz="1400" b="0" i="0" u="none" strike="noStrike" cap="none" normalizeH="0" baseline="0" dirty="0">
                <a:ln>
                  <a:noFill/>
                </a:ln>
                <a:solidFill>
                  <a:schemeClr val="bg1"/>
                </a:solidFill>
                <a:effectLst/>
                <a:latin typeface="Helvetica Neue"/>
              </a:rPr>
              <a:t>) of the location.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400" b="0" i="0" u="none" strike="noStrike" cap="none" normalizeH="0" baseline="0" dirty="0">
              <a:ln>
                <a:noFill/>
              </a:ln>
              <a:solidFill>
                <a:schemeClr val="bg1"/>
              </a:solidFill>
              <a:effectLst/>
              <a:latin typeface="Helvetica Neue"/>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bg1"/>
                </a:solidFill>
                <a:effectLst/>
                <a:latin typeface="Helvetica Neue"/>
              </a:rPr>
              <a:t>But </a:t>
            </a:r>
            <a:r>
              <a:rPr kumimoji="0" lang="en-US" altLang="en-US" sz="14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NDVI</a:t>
            </a:r>
            <a:r>
              <a:rPr kumimoji="0" lang="en-US" altLang="en-US" sz="1400" b="0" i="0" u="none" strike="noStrike" cap="none" normalizeH="0" baseline="0" dirty="0">
                <a:ln>
                  <a:noFill/>
                </a:ln>
                <a:solidFill>
                  <a:schemeClr val="bg1"/>
                </a:solidFill>
                <a:effectLst/>
                <a:latin typeface="Helvetica Neue"/>
              </a:rPr>
              <a:t> is very weakly related to </a:t>
            </a:r>
            <a:r>
              <a:rPr kumimoji="0" lang="en-US" altLang="en-US" sz="14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Fire</a:t>
            </a:r>
            <a:r>
              <a:rPr kumimoji="0" lang="en-US" altLang="en-US" sz="1400" b="0" i="0" u="none" strike="noStrike" cap="none" normalizeH="0" baseline="0" dirty="0">
                <a:ln>
                  <a:noFill/>
                </a:ln>
                <a:solidFill>
                  <a:schemeClr val="bg1"/>
                </a:solidFill>
                <a:effectLst/>
                <a:latin typeface="Helvetica Neue"/>
              </a:rPr>
              <a:t>, </a:t>
            </a:r>
            <a:r>
              <a:rPr kumimoji="0" lang="en-US" altLang="en-US" sz="14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min_temp</a:t>
            </a:r>
            <a:r>
              <a:rPr kumimoji="0" lang="en-US" altLang="en-US" sz="1400" b="0" i="0" u="none" strike="noStrike" cap="none" normalizeH="0" baseline="0" dirty="0">
                <a:ln>
                  <a:noFill/>
                </a:ln>
                <a:solidFill>
                  <a:schemeClr val="bg1"/>
                </a:solidFill>
                <a:effectLst/>
                <a:latin typeface="Helvetica Neue"/>
              </a:rPr>
              <a:t>, </a:t>
            </a:r>
            <a:r>
              <a:rPr kumimoji="0" lang="en-US" altLang="en-US" sz="14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max_temp</a:t>
            </a:r>
            <a:r>
              <a:rPr kumimoji="0" lang="en-US" altLang="en-US" sz="1400" b="0" i="0" u="none" strike="noStrike" cap="none" normalizeH="0" baseline="0" dirty="0">
                <a:ln>
                  <a:noFill/>
                </a:ln>
                <a:solidFill>
                  <a:schemeClr val="bg1"/>
                </a:solidFill>
                <a:effectLst/>
                <a:latin typeface="Helvetica Neue"/>
              </a:rPr>
              <a:t> values.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400" b="0" i="0" u="none" strike="noStrike" cap="none" normalizeH="0" baseline="0" dirty="0">
              <a:ln>
                <a:noFill/>
              </a:ln>
              <a:solidFill>
                <a:schemeClr val="bg1"/>
              </a:solidFill>
              <a:effectLst/>
              <a:latin typeface="Helvetica Neue"/>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min_temp</a:t>
            </a:r>
            <a:r>
              <a:rPr kumimoji="0" lang="en-US" altLang="en-US" sz="1400" b="0" i="0" u="none" strike="noStrike" cap="none" normalizeH="0" baseline="0" dirty="0">
                <a:ln>
                  <a:noFill/>
                </a:ln>
                <a:solidFill>
                  <a:schemeClr val="bg1"/>
                </a:solidFill>
                <a:effectLst/>
                <a:latin typeface="Helvetica Neue"/>
              </a:rPr>
              <a:t> has a strong positive correlation to </a:t>
            </a:r>
            <a:r>
              <a:rPr kumimoji="0" lang="en-US" altLang="en-US" sz="14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EVI.</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400" b="0" i="0" u="none" strike="noStrike" cap="none" normalizeH="0" baseline="0" dirty="0">
              <a:ln>
                <a:noFill/>
              </a:ln>
              <a:solidFill>
                <a:schemeClr val="bg1"/>
              </a:solidFill>
              <a:effectLst/>
              <a:latin typeface="Helvetica Neue"/>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bg1"/>
                </a:solidFill>
                <a:effectLst/>
                <a:latin typeface="Helvetica Neue"/>
              </a:rPr>
              <a:t>Values of </a:t>
            </a:r>
            <a:r>
              <a:rPr kumimoji="0" lang="en-US" altLang="en-US" sz="14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EVI</a:t>
            </a:r>
            <a:r>
              <a:rPr kumimoji="0" lang="en-US" altLang="en-US" sz="1400" b="0" i="0" u="none" strike="noStrike" cap="none" normalizeH="0" baseline="0" dirty="0">
                <a:ln>
                  <a:noFill/>
                </a:ln>
                <a:solidFill>
                  <a:schemeClr val="bg1"/>
                </a:solidFill>
                <a:effectLst/>
                <a:latin typeface="Helvetica Neue"/>
              </a:rPr>
              <a:t> and </a:t>
            </a:r>
            <a:r>
              <a:rPr kumimoji="0" lang="en-US" altLang="en-US" sz="14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NDVI</a:t>
            </a:r>
            <a:r>
              <a:rPr kumimoji="0" lang="en-US" altLang="en-US" sz="1400" b="0" i="0" u="none" strike="noStrike" cap="none" normalizeH="0" baseline="0" dirty="0">
                <a:ln>
                  <a:noFill/>
                </a:ln>
                <a:solidFill>
                  <a:schemeClr val="bg1"/>
                </a:solidFill>
                <a:effectLst/>
                <a:latin typeface="Helvetica Neue"/>
              </a:rPr>
              <a:t> are directly proportional to each other</a:t>
            </a:r>
            <a:r>
              <a:rPr lang="en-US" altLang="en-US" sz="1400" dirty="0">
                <a:solidFill>
                  <a:schemeClr val="bg1"/>
                </a:solidFill>
                <a:latin typeface="Arial" panose="020B0604020202020204" pitchFamily="34" charset="0"/>
              </a:rPr>
              <a:t>.</a:t>
            </a:r>
            <a:endParaRPr kumimoji="0" lang="en-US" altLang="en-US" sz="1400" b="0" i="0" u="none" strike="noStrike" cap="none" normalizeH="0" baseline="0" dirty="0">
              <a:ln>
                <a:noFill/>
              </a:ln>
              <a:solidFill>
                <a:schemeClr val="bg1"/>
              </a:solidFill>
              <a:effectLst/>
              <a:latin typeface="Helvetica Neue"/>
            </a:endParaRPr>
          </a:p>
        </p:txBody>
      </p:sp>
    </p:spTree>
    <p:extLst>
      <p:ext uri="{BB962C8B-B14F-4D97-AF65-F5344CB8AC3E}">
        <p14:creationId xmlns:p14="http://schemas.microsoft.com/office/powerpoint/2010/main" val="253299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B9B311-22B8-44A2-9081-C2967A4687BE}"/>
              </a:ext>
            </a:extLst>
          </p:cNvPr>
          <p:cNvSpPr>
            <a:spLocks noGrp="1"/>
          </p:cNvSpPr>
          <p:nvPr>
            <p:ph type="sldNum" sz="quarter" idx="10"/>
          </p:nvPr>
        </p:nvSpPr>
        <p:spPr/>
        <p:txBody>
          <a:bodyPr/>
          <a:lstStyle/>
          <a:p>
            <a:fld id="{D495E168-DA5E-4888-8D8A-92B118324C14}" type="slidenum">
              <a:rPr lang="en-US" noProof="0" smtClean="0"/>
              <a:pPr/>
              <a:t>18</a:t>
            </a:fld>
            <a:endParaRPr lang="en-US" noProof="0" dirty="0"/>
          </a:p>
        </p:txBody>
      </p:sp>
      <p:sp>
        <p:nvSpPr>
          <p:cNvPr id="3" name="Footer Placeholder 2">
            <a:extLst>
              <a:ext uri="{FF2B5EF4-FFF2-40B4-BE49-F238E27FC236}">
                <a16:creationId xmlns:a16="http://schemas.microsoft.com/office/drawing/2014/main" id="{1416FC19-7A64-4B84-BFDC-14CD67AB58D4}"/>
              </a:ext>
            </a:extLst>
          </p:cNvPr>
          <p:cNvSpPr>
            <a:spLocks noGrp="1"/>
          </p:cNvSpPr>
          <p:nvPr>
            <p:ph type="ftr" sz="quarter" idx="12"/>
          </p:nvPr>
        </p:nvSpPr>
        <p:spPr/>
        <p:txBody>
          <a:bodyPr/>
          <a:lstStyle/>
          <a:p>
            <a:r>
              <a:rPr lang="en-US" noProof="0" dirty="0"/>
              <a:t>A</a:t>
            </a:r>
            <a:r>
              <a:rPr lang="en-US" dirty="0"/>
              <a:t> Vasanth</a:t>
            </a:r>
            <a:endParaRPr lang="en-US" noProof="0" dirty="0"/>
          </a:p>
        </p:txBody>
      </p:sp>
      <p:pic>
        <p:nvPicPr>
          <p:cNvPr id="6" name="Picture 6">
            <a:extLst>
              <a:ext uri="{FF2B5EF4-FFF2-40B4-BE49-F238E27FC236}">
                <a16:creationId xmlns:a16="http://schemas.microsoft.com/office/drawing/2014/main" id="{39C6165C-794E-4E64-A5E4-8F074D42B63F}"/>
              </a:ext>
            </a:extLst>
          </p:cNvPr>
          <p:cNvPicPr>
            <a:picLocks noChangeAspect="1"/>
          </p:cNvPicPr>
          <p:nvPr/>
        </p:nvPicPr>
        <p:blipFill>
          <a:blip r:embed="rId2"/>
          <a:stretch>
            <a:fillRect/>
          </a:stretch>
        </p:blipFill>
        <p:spPr>
          <a:xfrm>
            <a:off x="3615018" y="315524"/>
            <a:ext cx="4547346" cy="2585040"/>
          </a:xfrm>
          <a:prstGeom prst="rect">
            <a:avLst/>
          </a:prstGeom>
        </p:spPr>
      </p:pic>
      <p:pic>
        <p:nvPicPr>
          <p:cNvPr id="7" name="Picture 7">
            <a:extLst>
              <a:ext uri="{FF2B5EF4-FFF2-40B4-BE49-F238E27FC236}">
                <a16:creationId xmlns:a16="http://schemas.microsoft.com/office/drawing/2014/main" id="{B4C6F3AB-3E6C-4B6F-8D25-458F50C34AC2}"/>
              </a:ext>
            </a:extLst>
          </p:cNvPr>
          <p:cNvPicPr>
            <a:picLocks noChangeAspect="1"/>
          </p:cNvPicPr>
          <p:nvPr/>
        </p:nvPicPr>
        <p:blipFill>
          <a:blip r:embed="rId3"/>
          <a:stretch>
            <a:fillRect/>
          </a:stretch>
        </p:blipFill>
        <p:spPr>
          <a:xfrm>
            <a:off x="679077" y="3008250"/>
            <a:ext cx="10923492" cy="3004236"/>
          </a:xfrm>
          <a:prstGeom prst="rect">
            <a:avLst/>
          </a:prstGeom>
        </p:spPr>
      </p:pic>
    </p:spTree>
    <p:extLst>
      <p:ext uri="{BB962C8B-B14F-4D97-AF65-F5344CB8AC3E}">
        <p14:creationId xmlns:p14="http://schemas.microsoft.com/office/powerpoint/2010/main" val="3193644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3B30A82-8E4A-471C-A080-278975C952AA}"/>
              </a:ext>
            </a:extLst>
          </p:cNvPr>
          <p:cNvSpPr>
            <a:spLocks noGrp="1"/>
          </p:cNvSpPr>
          <p:nvPr>
            <p:ph type="ftr" sz="quarter" idx="12"/>
          </p:nvPr>
        </p:nvSpPr>
        <p:spPr/>
        <p:txBody>
          <a:bodyPr/>
          <a:lstStyle/>
          <a:p>
            <a:r>
              <a:rPr lang="en-US" dirty="0"/>
              <a:t>G Kasyap</a:t>
            </a:r>
          </a:p>
        </p:txBody>
      </p:sp>
      <p:sp>
        <p:nvSpPr>
          <p:cNvPr id="2" name="Slide Number Placeholder 1">
            <a:extLst>
              <a:ext uri="{FF2B5EF4-FFF2-40B4-BE49-F238E27FC236}">
                <a16:creationId xmlns:a16="http://schemas.microsoft.com/office/drawing/2014/main" id="{8D8F9E36-CD39-4DDD-927C-C07E8C070A17}"/>
              </a:ext>
            </a:extLst>
          </p:cNvPr>
          <p:cNvSpPr>
            <a:spLocks noGrp="1"/>
          </p:cNvSpPr>
          <p:nvPr>
            <p:ph type="sldNum" sz="quarter" idx="10"/>
          </p:nvPr>
        </p:nvSpPr>
        <p:spPr/>
        <p:txBody>
          <a:bodyPr/>
          <a:lstStyle/>
          <a:p>
            <a:fld id="{D495E168-DA5E-4888-8D8A-92B118324C14}" type="slidenum">
              <a:rPr lang="en-US" smtClean="0"/>
              <a:pPr/>
              <a:t>19</a:t>
            </a:fld>
            <a:endParaRPr lang="en-US" dirty="0"/>
          </a:p>
        </p:txBody>
      </p:sp>
      <p:pic>
        <p:nvPicPr>
          <p:cNvPr id="5" name="Picture 4">
            <a:extLst>
              <a:ext uri="{FF2B5EF4-FFF2-40B4-BE49-F238E27FC236}">
                <a16:creationId xmlns:a16="http://schemas.microsoft.com/office/drawing/2014/main" id="{58DE887F-7FBF-4183-87F2-49B3C1CB328C}"/>
              </a:ext>
            </a:extLst>
          </p:cNvPr>
          <p:cNvPicPr>
            <a:picLocks noChangeAspect="1"/>
          </p:cNvPicPr>
          <p:nvPr/>
        </p:nvPicPr>
        <p:blipFill>
          <a:blip r:embed="rId2"/>
          <a:stretch>
            <a:fillRect/>
          </a:stretch>
        </p:blipFill>
        <p:spPr>
          <a:xfrm>
            <a:off x="4802819" y="1003715"/>
            <a:ext cx="7082187" cy="4686872"/>
          </a:xfrm>
          <a:prstGeom prst="rect">
            <a:avLst/>
          </a:prstGeom>
        </p:spPr>
      </p:pic>
      <p:sp>
        <p:nvSpPr>
          <p:cNvPr id="6" name="Text Placeholder 5">
            <a:extLst>
              <a:ext uri="{FF2B5EF4-FFF2-40B4-BE49-F238E27FC236}">
                <a16:creationId xmlns:a16="http://schemas.microsoft.com/office/drawing/2014/main" id="{504024F0-6D55-46A5-95EF-22F3DE54BFA7}"/>
              </a:ext>
            </a:extLst>
          </p:cNvPr>
          <p:cNvSpPr txBox="1">
            <a:spLocks/>
          </p:cNvSpPr>
          <p:nvPr/>
        </p:nvSpPr>
        <p:spPr>
          <a:xfrm>
            <a:off x="306994" y="2181560"/>
            <a:ext cx="4336027" cy="233118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US" sz="1400" b="0" i="0" dirty="0">
                <a:solidFill>
                  <a:schemeClr val="bg1"/>
                </a:solidFill>
                <a:effectLst/>
                <a:latin typeface="Helvetica Neue"/>
              </a:rPr>
              <a:t>There is less variability in vegetation index in general( for Mumbai), possible reason is it being a coastal city and also</a:t>
            </a:r>
            <a:br>
              <a:rPr lang="en-US" sz="1400" b="0" i="0" dirty="0">
                <a:solidFill>
                  <a:schemeClr val="bg1"/>
                </a:solidFill>
                <a:effectLst/>
                <a:latin typeface="Helvetica Neue"/>
              </a:rPr>
            </a:br>
            <a:r>
              <a:rPr lang="en-US" sz="1400" b="0" i="0" dirty="0">
                <a:solidFill>
                  <a:schemeClr val="bg1"/>
                </a:solidFill>
                <a:effectLst/>
                <a:latin typeface="Helvetica Neue"/>
              </a:rPr>
              <a:t>majorly because of protection of Sanjay Gandhi National Park</a:t>
            </a:r>
          </a:p>
          <a:p>
            <a:pPr algn="l">
              <a:buFont typeface="Arial" panose="020B0604020202020204" pitchFamily="34" charset="0"/>
              <a:buChar char="•"/>
            </a:pPr>
            <a:r>
              <a:rPr lang="en-US" sz="1400" b="0" i="0" dirty="0">
                <a:solidFill>
                  <a:schemeClr val="bg1"/>
                </a:solidFill>
                <a:effectLst/>
                <a:latin typeface="Helvetica Neue"/>
              </a:rPr>
              <a:t>Decrease in the vegetation in 2005 is due to </a:t>
            </a:r>
            <a:r>
              <a:rPr lang="en-US" sz="1400" b="0" i="0" u="sng" dirty="0">
                <a:solidFill>
                  <a:schemeClr val="bg1"/>
                </a:solidFill>
                <a:effectLst/>
                <a:latin typeface="Helvetica Neue"/>
                <a:hlinkClick r:id="rId3">
                  <a:extLst>
                    <a:ext uri="{A12FA001-AC4F-418D-AE19-62706E023703}">
                      <ahyp:hlinkClr xmlns:ahyp="http://schemas.microsoft.com/office/drawing/2018/hyperlinkcolor" val="tx"/>
                    </a:ext>
                  </a:extLst>
                </a:hlinkClick>
              </a:rPr>
              <a:t>Mumbai floods(July 2005)</a:t>
            </a:r>
            <a:endParaRPr lang="en-US" sz="1400" b="0" i="0" dirty="0">
              <a:solidFill>
                <a:schemeClr val="bg1"/>
              </a:solidFill>
              <a:effectLst/>
              <a:latin typeface="Helvetica Neue"/>
            </a:endParaRPr>
          </a:p>
          <a:p>
            <a:pPr algn="l">
              <a:buFont typeface="Arial" panose="020B0604020202020204" pitchFamily="34" charset="0"/>
              <a:buChar char="•"/>
            </a:pPr>
            <a:r>
              <a:rPr lang="en-US" sz="1400" b="0" i="0" dirty="0">
                <a:solidFill>
                  <a:schemeClr val="bg1"/>
                </a:solidFill>
                <a:effectLst/>
                <a:latin typeface="Helvetica Neue"/>
              </a:rPr>
              <a:t>The major dip in the plot around 2016 could be due to ever increasing </a:t>
            </a:r>
            <a:r>
              <a:rPr lang="en-US" sz="1400" b="0" i="0" u="sng" dirty="0">
                <a:solidFill>
                  <a:schemeClr val="bg1"/>
                </a:solidFill>
                <a:effectLst/>
                <a:latin typeface="Helvetica Neue"/>
                <a:hlinkClick r:id="rId4">
                  <a:extLst>
                    <a:ext uri="{A12FA001-AC4F-418D-AE19-62706E023703}">
                      <ahyp:hlinkClr xmlns:ahyp="http://schemas.microsoft.com/office/drawing/2018/hyperlinkcolor" val="tx"/>
                    </a:ext>
                  </a:extLst>
                </a:hlinkClick>
              </a:rPr>
              <a:t>urbanization of the city</a:t>
            </a:r>
            <a:endParaRPr lang="en-US" sz="1400" b="0" i="0" dirty="0">
              <a:solidFill>
                <a:schemeClr val="bg1"/>
              </a:solidFill>
              <a:effectLst/>
              <a:latin typeface="Helvetica Neue"/>
            </a:endParaRPr>
          </a:p>
        </p:txBody>
      </p:sp>
      <p:sp>
        <p:nvSpPr>
          <p:cNvPr id="7" name="Title 1">
            <a:extLst>
              <a:ext uri="{FF2B5EF4-FFF2-40B4-BE49-F238E27FC236}">
                <a16:creationId xmlns:a16="http://schemas.microsoft.com/office/drawing/2014/main" id="{DD2182C8-A7DD-4A36-8906-2A173BE46DD3}"/>
              </a:ext>
            </a:extLst>
          </p:cNvPr>
          <p:cNvSpPr txBox="1">
            <a:spLocks/>
          </p:cNvSpPr>
          <p:nvPr/>
        </p:nvSpPr>
        <p:spPr>
          <a:xfrm>
            <a:off x="-1083423" y="1003715"/>
            <a:ext cx="5320386" cy="782638"/>
          </a:xfrm>
          <a:prstGeom prst="rect">
            <a:avLst/>
          </a:prstGeom>
        </p:spPr>
        <p:txBody>
          <a:bodyPr vert="horz" lIns="0" tIns="45720" rIns="0" bIns="45720" rtlCol="0" anchor="ctr">
            <a:normAutofit/>
          </a:bodyPr>
          <a:lstStyle>
            <a:lvl1pPr algn="ctr" defTabSz="914400" rtl="0" eaLnBrk="1" latinLnBrk="0" hangingPunct="1">
              <a:lnSpc>
                <a:spcPct val="90000"/>
              </a:lnSpc>
              <a:spcBef>
                <a:spcPct val="0"/>
              </a:spcBef>
              <a:buNone/>
              <a:defRPr sz="5000" b="0" kern="1200">
                <a:solidFill>
                  <a:schemeClr val="bg1"/>
                </a:solidFill>
                <a:latin typeface="+mj-lt"/>
                <a:ea typeface="+mj-ea"/>
                <a:cs typeface="+mj-cs"/>
              </a:defRPr>
            </a:lvl1pPr>
          </a:lstStyle>
          <a:p>
            <a:r>
              <a:rPr lang="en-US" sz="4000" dirty="0"/>
              <a:t>MUMBAI</a:t>
            </a:r>
          </a:p>
        </p:txBody>
      </p:sp>
    </p:spTree>
    <p:extLst>
      <p:ext uri="{BB962C8B-B14F-4D97-AF65-F5344CB8AC3E}">
        <p14:creationId xmlns:p14="http://schemas.microsoft.com/office/powerpoint/2010/main" val="904996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p:txBody>
          <a:bodyPr/>
          <a:lstStyle/>
          <a:p>
            <a:r>
              <a:rPr lang="en-US" dirty="0"/>
              <a:t>INTRODUCTION</a:t>
            </a:r>
          </a:p>
        </p:txBody>
      </p:sp>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0"/>
          </p:nvPr>
        </p:nvSpPr>
        <p:spPr/>
        <p:txBody>
          <a:bodyPr/>
          <a:lstStyle/>
          <a:p>
            <a:fld id="{D495E168-DA5E-4888-8D8A-92B118324C14}" type="slidenum">
              <a:rPr lang="en-US" smtClean="0"/>
              <a:pPr/>
              <a:t>2</a:t>
            </a:fld>
            <a:endParaRPr lang="en-US" dirty="0"/>
          </a:p>
        </p:txBody>
      </p:sp>
      <p:sp>
        <p:nvSpPr>
          <p:cNvPr id="4" name="Footer Placeholder 3">
            <a:extLst>
              <a:ext uri="{FF2B5EF4-FFF2-40B4-BE49-F238E27FC236}">
                <a16:creationId xmlns:a16="http://schemas.microsoft.com/office/drawing/2014/main" id="{E7E3D7C1-6919-4785-9AEE-1F6673CA07C3}"/>
              </a:ext>
            </a:extLst>
          </p:cNvPr>
          <p:cNvSpPr>
            <a:spLocks noGrp="1"/>
          </p:cNvSpPr>
          <p:nvPr>
            <p:ph type="ftr" sz="quarter" idx="12"/>
          </p:nvPr>
        </p:nvSpPr>
        <p:spPr/>
        <p:txBody>
          <a:bodyPr/>
          <a:lstStyle/>
          <a:p>
            <a:r>
              <a:rPr lang="en-US" dirty="0"/>
              <a:t>A Vasanth</a:t>
            </a:r>
          </a:p>
        </p:txBody>
      </p:sp>
      <p:sp>
        <p:nvSpPr>
          <p:cNvPr id="5" name="Text Placeholder 4">
            <a:extLst>
              <a:ext uri="{FF2B5EF4-FFF2-40B4-BE49-F238E27FC236}">
                <a16:creationId xmlns:a16="http://schemas.microsoft.com/office/drawing/2014/main" id="{171A006E-2552-45AA-81E6-9D6D26A503C2}"/>
              </a:ext>
            </a:extLst>
          </p:cNvPr>
          <p:cNvSpPr>
            <a:spLocks noGrp="1"/>
          </p:cNvSpPr>
          <p:nvPr>
            <p:ph type="body" sz="quarter" idx="1"/>
          </p:nvPr>
        </p:nvSpPr>
        <p:spPr>
          <a:xfrm>
            <a:off x="477716" y="2270584"/>
            <a:ext cx="11236568" cy="2881064"/>
          </a:xfrm>
        </p:spPr>
        <p:txBody>
          <a:bodyPr/>
          <a:lstStyle/>
          <a:p>
            <a:r>
              <a:rPr lang="en-US" b="0" i="0" dirty="0">
                <a:solidFill>
                  <a:srgbClr val="000000"/>
                </a:solidFill>
                <a:effectLst/>
                <a:latin typeface="Helvetica Neue"/>
              </a:rPr>
              <a:t>We use statistical analysis on Environmental data to interpret the increasing flood of vast data from environmental areas, which are often of heterogeneous nature and show high variability. We analyze the data collected for many years to notice the significant effects on the environment. Many important results and statements concerning our environment are based on statistical investigations, such as changes of the ozone layer, climate changes etc</a:t>
            </a:r>
            <a:r>
              <a:rPr lang="en-US" dirty="0">
                <a:solidFill>
                  <a:srgbClr val="000000"/>
                </a:solidFill>
                <a:latin typeface="Helvetica Neue"/>
              </a:rPr>
              <a:t>.</a:t>
            </a:r>
            <a:endParaRPr lang="en-US" dirty="0"/>
          </a:p>
        </p:txBody>
      </p:sp>
    </p:spTree>
    <p:extLst>
      <p:ext uri="{BB962C8B-B14F-4D97-AF65-F5344CB8AC3E}">
        <p14:creationId xmlns:p14="http://schemas.microsoft.com/office/powerpoint/2010/main" val="434389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B9B311-22B8-44A2-9081-C2967A4687BE}"/>
              </a:ext>
            </a:extLst>
          </p:cNvPr>
          <p:cNvSpPr>
            <a:spLocks noGrp="1"/>
          </p:cNvSpPr>
          <p:nvPr>
            <p:ph type="sldNum" sz="quarter" idx="10"/>
          </p:nvPr>
        </p:nvSpPr>
        <p:spPr/>
        <p:txBody>
          <a:bodyPr/>
          <a:lstStyle/>
          <a:p>
            <a:fld id="{D495E168-DA5E-4888-8D8A-92B118324C14}" type="slidenum">
              <a:rPr lang="en-US" noProof="0" smtClean="0"/>
              <a:pPr/>
              <a:t>20</a:t>
            </a:fld>
            <a:endParaRPr lang="en-US" noProof="0" dirty="0"/>
          </a:p>
        </p:txBody>
      </p:sp>
      <p:sp>
        <p:nvSpPr>
          <p:cNvPr id="3" name="Footer Placeholder 2">
            <a:extLst>
              <a:ext uri="{FF2B5EF4-FFF2-40B4-BE49-F238E27FC236}">
                <a16:creationId xmlns:a16="http://schemas.microsoft.com/office/drawing/2014/main" id="{1416FC19-7A64-4B84-BFDC-14CD67AB58D4}"/>
              </a:ext>
            </a:extLst>
          </p:cNvPr>
          <p:cNvSpPr>
            <a:spLocks noGrp="1"/>
          </p:cNvSpPr>
          <p:nvPr>
            <p:ph type="ftr" sz="quarter" idx="12"/>
          </p:nvPr>
        </p:nvSpPr>
        <p:spPr/>
        <p:txBody>
          <a:bodyPr/>
          <a:lstStyle/>
          <a:p>
            <a:r>
              <a:rPr lang="en-US" dirty="0"/>
              <a:t>G </a:t>
            </a:r>
            <a:r>
              <a:rPr lang="en-US" dirty="0" err="1"/>
              <a:t>Kasyap</a:t>
            </a:r>
            <a:endParaRPr lang="en-US" noProof="0" dirty="0" err="1"/>
          </a:p>
        </p:txBody>
      </p:sp>
      <p:pic>
        <p:nvPicPr>
          <p:cNvPr id="4" name="Picture 4">
            <a:extLst>
              <a:ext uri="{FF2B5EF4-FFF2-40B4-BE49-F238E27FC236}">
                <a16:creationId xmlns:a16="http://schemas.microsoft.com/office/drawing/2014/main" id="{3DFBF243-E1BD-4EC9-9A09-2A9D847F1776}"/>
              </a:ext>
            </a:extLst>
          </p:cNvPr>
          <p:cNvPicPr>
            <a:picLocks noChangeAspect="1"/>
          </p:cNvPicPr>
          <p:nvPr/>
        </p:nvPicPr>
        <p:blipFill>
          <a:blip r:embed="rId2"/>
          <a:stretch>
            <a:fillRect/>
          </a:stretch>
        </p:blipFill>
        <p:spPr>
          <a:xfrm>
            <a:off x="667871" y="485391"/>
            <a:ext cx="6777316" cy="2760776"/>
          </a:xfrm>
          <a:prstGeom prst="rect">
            <a:avLst/>
          </a:prstGeom>
        </p:spPr>
      </p:pic>
      <p:pic>
        <p:nvPicPr>
          <p:cNvPr id="5" name="Picture 5">
            <a:extLst>
              <a:ext uri="{FF2B5EF4-FFF2-40B4-BE49-F238E27FC236}">
                <a16:creationId xmlns:a16="http://schemas.microsoft.com/office/drawing/2014/main" id="{367763E8-81C1-4F23-8CC2-F9E35C31D8D1}"/>
              </a:ext>
            </a:extLst>
          </p:cNvPr>
          <p:cNvPicPr>
            <a:picLocks noChangeAspect="1"/>
          </p:cNvPicPr>
          <p:nvPr/>
        </p:nvPicPr>
        <p:blipFill>
          <a:blip r:embed="rId3"/>
          <a:stretch>
            <a:fillRect/>
          </a:stretch>
        </p:blipFill>
        <p:spPr>
          <a:xfrm>
            <a:off x="5082989" y="3426562"/>
            <a:ext cx="6598022" cy="2638257"/>
          </a:xfrm>
          <a:prstGeom prst="rect">
            <a:avLst/>
          </a:prstGeom>
        </p:spPr>
      </p:pic>
    </p:spTree>
    <p:extLst>
      <p:ext uri="{BB962C8B-B14F-4D97-AF65-F5344CB8AC3E}">
        <p14:creationId xmlns:p14="http://schemas.microsoft.com/office/powerpoint/2010/main" val="1385762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3B30A82-8E4A-471C-A080-278975C952AA}"/>
              </a:ext>
            </a:extLst>
          </p:cNvPr>
          <p:cNvSpPr>
            <a:spLocks noGrp="1"/>
          </p:cNvSpPr>
          <p:nvPr>
            <p:ph type="ftr" sz="quarter" idx="12"/>
          </p:nvPr>
        </p:nvSpPr>
        <p:spPr/>
        <p:txBody>
          <a:bodyPr/>
          <a:lstStyle/>
          <a:p>
            <a:r>
              <a:rPr lang="en-US" dirty="0"/>
              <a:t>G Kasyap</a:t>
            </a:r>
          </a:p>
        </p:txBody>
      </p:sp>
      <p:sp>
        <p:nvSpPr>
          <p:cNvPr id="2" name="Slide Number Placeholder 1">
            <a:extLst>
              <a:ext uri="{FF2B5EF4-FFF2-40B4-BE49-F238E27FC236}">
                <a16:creationId xmlns:a16="http://schemas.microsoft.com/office/drawing/2014/main" id="{8D8F9E36-CD39-4DDD-927C-C07E8C070A17}"/>
              </a:ext>
            </a:extLst>
          </p:cNvPr>
          <p:cNvSpPr>
            <a:spLocks noGrp="1"/>
          </p:cNvSpPr>
          <p:nvPr>
            <p:ph type="sldNum" sz="quarter" idx="10"/>
          </p:nvPr>
        </p:nvSpPr>
        <p:spPr/>
        <p:txBody>
          <a:bodyPr/>
          <a:lstStyle/>
          <a:p>
            <a:fld id="{D495E168-DA5E-4888-8D8A-92B118324C14}" type="slidenum">
              <a:rPr lang="en-US" smtClean="0"/>
              <a:pPr/>
              <a:t>21</a:t>
            </a:fld>
            <a:endParaRPr lang="en-US" dirty="0"/>
          </a:p>
        </p:txBody>
      </p:sp>
      <p:pic>
        <p:nvPicPr>
          <p:cNvPr id="5" name="Picture 4">
            <a:extLst>
              <a:ext uri="{FF2B5EF4-FFF2-40B4-BE49-F238E27FC236}">
                <a16:creationId xmlns:a16="http://schemas.microsoft.com/office/drawing/2014/main" id="{730A1237-67F6-42BD-807B-4321C3750012}"/>
              </a:ext>
            </a:extLst>
          </p:cNvPr>
          <p:cNvPicPr>
            <a:picLocks noChangeAspect="1"/>
          </p:cNvPicPr>
          <p:nvPr/>
        </p:nvPicPr>
        <p:blipFill>
          <a:blip r:embed="rId2"/>
          <a:stretch>
            <a:fillRect/>
          </a:stretch>
        </p:blipFill>
        <p:spPr>
          <a:xfrm>
            <a:off x="923491" y="374391"/>
            <a:ext cx="4721248" cy="3318720"/>
          </a:xfrm>
          <a:prstGeom prst="rect">
            <a:avLst/>
          </a:prstGeom>
        </p:spPr>
      </p:pic>
      <p:pic>
        <p:nvPicPr>
          <p:cNvPr id="7" name="Picture 6">
            <a:extLst>
              <a:ext uri="{FF2B5EF4-FFF2-40B4-BE49-F238E27FC236}">
                <a16:creationId xmlns:a16="http://schemas.microsoft.com/office/drawing/2014/main" id="{5E620132-B737-4498-A647-2814D94BFC44}"/>
              </a:ext>
            </a:extLst>
          </p:cNvPr>
          <p:cNvPicPr>
            <a:picLocks noChangeAspect="1"/>
          </p:cNvPicPr>
          <p:nvPr/>
        </p:nvPicPr>
        <p:blipFill>
          <a:blip r:embed="rId3"/>
          <a:stretch>
            <a:fillRect/>
          </a:stretch>
        </p:blipFill>
        <p:spPr>
          <a:xfrm>
            <a:off x="6370721" y="374391"/>
            <a:ext cx="5495294" cy="5798534"/>
          </a:xfrm>
          <a:prstGeom prst="rect">
            <a:avLst/>
          </a:prstGeom>
        </p:spPr>
      </p:pic>
      <p:sp>
        <p:nvSpPr>
          <p:cNvPr id="9" name="Rectangle 1">
            <a:extLst>
              <a:ext uri="{FF2B5EF4-FFF2-40B4-BE49-F238E27FC236}">
                <a16:creationId xmlns:a16="http://schemas.microsoft.com/office/drawing/2014/main" id="{290BC8C0-BE53-4E13-B698-1FCEE21708E5}"/>
              </a:ext>
            </a:extLst>
          </p:cNvPr>
          <p:cNvSpPr>
            <a:spLocks noChangeArrowheads="1"/>
          </p:cNvSpPr>
          <p:nvPr/>
        </p:nvSpPr>
        <p:spPr bwMode="auto">
          <a:xfrm>
            <a:off x="923491" y="4093808"/>
            <a:ext cx="5074328" cy="1452911"/>
          </a:xfrm>
          <a:prstGeom prst="rect">
            <a:avLst/>
          </a:prstGeom>
          <a:noFill/>
          <a:ln>
            <a:noFill/>
          </a:ln>
          <a:effectLst/>
        </p:spPr>
        <p:txBody>
          <a:bodyPr vert="horz" wrap="square" lIns="91440" tIns="158700" rIns="9144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Fire</a:t>
            </a:r>
            <a:r>
              <a:rPr kumimoji="0" lang="en-US" altLang="en-US" sz="1400" b="0" i="0" u="none" strike="noStrike" cap="none" normalizeH="0" baseline="0" dirty="0">
                <a:ln>
                  <a:noFill/>
                </a:ln>
                <a:solidFill>
                  <a:schemeClr val="bg1"/>
                </a:solidFill>
                <a:effectLst/>
                <a:latin typeface="Helvetica Neue"/>
              </a:rPr>
              <a:t> value almost doesn't effect </a:t>
            </a:r>
            <a:r>
              <a:rPr kumimoji="0" lang="en-US" altLang="en-US" sz="14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EVI.</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400" b="0" i="0" u="none" strike="noStrike" cap="none" normalizeH="0" baseline="0" dirty="0">
              <a:ln>
                <a:noFill/>
              </a:ln>
              <a:solidFill>
                <a:schemeClr val="bg1"/>
              </a:solidFill>
              <a:effectLst/>
              <a:latin typeface="Helvetica Neue"/>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NDVI</a:t>
            </a:r>
            <a:r>
              <a:rPr kumimoji="0" lang="en-US" altLang="en-US" sz="1400" b="0" i="0" u="none" strike="noStrike" cap="none" normalizeH="0" baseline="0" dirty="0">
                <a:ln>
                  <a:noFill/>
                </a:ln>
                <a:solidFill>
                  <a:schemeClr val="bg1"/>
                </a:solidFill>
                <a:effectLst/>
                <a:latin typeface="Helvetica Neue"/>
              </a:rPr>
              <a:t> is strongly weakly related to </a:t>
            </a:r>
            <a:r>
              <a:rPr kumimoji="0" lang="en-US" altLang="en-US" sz="14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Fire </a:t>
            </a:r>
            <a:r>
              <a:rPr kumimoji="0" lang="en-US" altLang="en-US" sz="1400" b="0" i="0" u="none" strike="noStrike" cap="none" normalizeH="0" baseline="0" dirty="0">
                <a:ln>
                  <a:noFill/>
                </a:ln>
                <a:solidFill>
                  <a:schemeClr val="bg1"/>
                </a:solidFill>
                <a:effectLst/>
                <a:latin typeface="Helvetica Neue"/>
              </a:rPr>
              <a:t>values.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400" b="0" i="0" u="none" strike="noStrike" cap="none" normalizeH="0" baseline="0" dirty="0">
              <a:ln>
                <a:noFill/>
              </a:ln>
              <a:solidFill>
                <a:schemeClr val="bg1"/>
              </a:solidFill>
              <a:effectLst/>
              <a:latin typeface="Helvetica Neue"/>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bg1"/>
                </a:solidFill>
                <a:effectLst/>
                <a:latin typeface="Helvetica Neue"/>
              </a:rPr>
              <a:t>Values of </a:t>
            </a:r>
            <a:r>
              <a:rPr kumimoji="0" lang="en-US" altLang="en-US" sz="14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EVI</a:t>
            </a:r>
            <a:r>
              <a:rPr kumimoji="0" lang="en-US" altLang="en-US" sz="1400" b="0" i="0" u="none" strike="noStrike" cap="none" normalizeH="0" baseline="0" dirty="0">
                <a:ln>
                  <a:noFill/>
                </a:ln>
                <a:solidFill>
                  <a:schemeClr val="bg1"/>
                </a:solidFill>
                <a:effectLst/>
                <a:latin typeface="Helvetica Neue"/>
              </a:rPr>
              <a:t> and </a:t>
            </a:r>
            <a:r>
              <a:rPr kumimoji="0" lang="en-US" altLang="en-US" sz="14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NDVI</a:t>
            </a:r>
            <a:r>
              <a:rPr kumimoji="0" lang="en-US" altLang="en-US" sz="1400" b="0" i="0" u="none" strike="noStrike" cap="none" normalizeH="0" baseline="0" dirty="0">
                <a:ln>
                  <a:noFill/>
                </a:ln>
                <a:solidFill>
                  <a:schemeClr val="bg1"/>
                </a:solidFill>
                <a:effectLst/>
                <a:latin typeface="Helvetica Neue"/>
              </a:rPr>
              <a:t> are directly proportional to each other</a:t>
            </a:r>
            <a:r>
              <a:rPr lang="en-US" altLang="en-US" sz="1400" dirty="0">
                <a:solidFill>
                  <a:schemeClr val="bg1"/>
                </a:solidFill>
                <a:latin typeface="Arial" panose="020B0604020202020204" pitchFamily="34" charset="0"/>
              </a:rPr>
              <a:t>.</a:t>
            </a:r>
            <a:endParaRPr kumimoji="0" lang="en-US" altLang="en-US" sz="1400" b="0" i="0" u="none" strike="noStrike" cap="none" normalizeH="0" baseline="0" dirty="0">
              <a:ln>
                <a:noFill/>
              </a:ln>
              <a:solidFill>
                <a:schemeClr val="bg1"/>
              </a:solidFill>
              <a:effectLst/>
              <a:latin typeface="Helvetica Neue"/>
            </a:endParaRPr>
          </a:p>
        </p:txBody>
      </p:sp>
    </p:spTree>
    <p:extLst>
      <p:ext uri="{BB962C8B-B14F-4D97-AF65-F5344CB8AC3E}">
        <p14:creationId xmlns:p14="http://schemas.microsoft.com/office/powerpoint/2010/main" val="155054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B9B311-22B8-44A2-9081-C2967A4687BE}"/>
              </a:ext>
            </a:extLst>
          </p:cNvPr>
          <p:cNvSpPr>
            <a:spLocks noGrp="1"/>
          </p:cNvSpPr>
          <p:nvPr>
            <p:ph type="sldNum" sz="quarter" idx="10"/>
          </p:nvPr>
        </p:nvSpPr>
        <p:spPr/>
        <p:txBody>
          <a:bodyPr/>
          <a:lstStyle/>
          <a:p>
            <a:fld id="{D495E168-DA5E-4888-8D8A-92B118324C14}" type="slidenum">
              <a:rPr lang="en-US" noProof="0" smtClean="0"/>
              <a:pPr/>
              <a:t>22</a:t>
            </a:fld>
            <a:endParaRPr lang="en-US" noProof="0" dirty="0"/>
          </a:p>
        </p:txBody>
      </p:sp>
      <p:sp>
        <p:nvSpPr>
          <p:cNvPr id="3" name="Footer Placeholder 2">
            <a:extLst>
              <a:ext uri="{FF2B5EF4-FFF2-40B4-BE49-F238E27FC236}">
                <a16:creationId xmlns:a16="http://schemas.microsoft.com/office/drawing/2014/main" id="{1416FC19-7A64-4B84-BFDC-14CD67AB58D4}"/>
              </a:ext>
            </a:extLst>
          </p:cNvPr>
          <p:cNvSpPr>
            <a:spLocks noGrp="1"/>
          </p:cNvSpPr>
          <p:nvPr>
            <p:ph type="ftr" sz="quarter" idx="12"/>
          </p:nvPr>
        </p:nvSpPr>
        <p:spPr/>
        <p:txBody>
          <a:bodyPr/>
          <a:lstStyle/>
          <a:p>
            <a:r>
              <a:rPr lang="en-US" dirty="0"/>
              <a:t>G </a:t>
            </a:r>
            <a:r>
              <a:rPr lang="en-US" dirty="0" err="1"/>
              <a:t>Kasyap</a:t>
            </a:r>
            <a:endParaRPr lang="en-US" noProof="0" dirty="0" err="1"/>
          </a:p>
        </p:txBody>
      </p:sp>
      <p:pic>
        <p:nvPicPr>
          <p:cNvPr id="6" name="Picture 6">
            <a:extLst>
              <a:ext uri="{FF2B5EF4-FFF2-40B4-BE49-F238E27FC236}">
                <a16:creationId xmlns:a16="http://schemas.microsoft.com/office/drawing/2014/main" id="{76535DE4-54ED-48B4-8A2A-D26FCEF78BF2}"/>
              </a:ext>
            </a:extLst>
          </p:cNvPr>
          <p:cNvPicPr>
            <a:picLocks noChangeAspect="1"/>
          </p:cNvPicPr>
          <p:nvPr/>
        </p:nvPicPr>
        <p:blipFill>
          <a:blip r:embed="rId2"/>
          <a:stretch>
            <a:fillRect/>
          </a:stretch>
        </p:blipFill>
        <p:spPr>
          <a:xfrm>
            <a:off x="3704665" y="284393"/>
            <a:ext cx="4334435" cy="2456800"/>
          </a:xfrm>
          <a:prstGeom prst="rect">
            <a:avLst/>
          </a:prstGeom>
        </p:spPr>
      </p:pic>
      <p:pic>
        <p:nvPicPr>
          <p:cNvPr id="7" name="Picture 7">
            <a:extLst>
              <a:ext uri="{FF2B5EF4-FFF2-40B4-BE49-F238E27FC236}">
                <a16:creationId xmlns:a16="http://schemas.microsoft.com/office/drawing/2014/main" id="{DE0A7D9F-1A92-455E-96C5-E8FE5EED4FCD}"/>
              </a:ext>
            </a:extLst>
          </p:cNvPr>
          <p:cNvPicPr>
            <a:picLocks noChangeAspect="1"/>
          </p:cNvPicPr>
          <p:nvPr/>
        </p:nvPicPr>
        <p:blipFill>
          <a:blip r:embed="rId3"/>
          <a:stretch>
            <a:fillRect/>
          </a:stretch>
        </p:blipFill>
        <p:spPr>
          <a:xfrm>
            <a:off x="835959" y="2978942"/>
            <a:ext cx="10744199" cy="2995615"/>
          </a:xfrm>
          <a:prstGeom prst="rect">
            <a:avLst/>
          </a:prstGeom>
        </p:spPr>
      </p:pic>
    </p:spTree>
    <p:extLst>
      <p:ext uri="{BB962C8B-B14F-4D97-AF65-F5344CB8AC3E}">
        <p14:creationId xmlns:p14="http://schemas.microsoft.com/office/powerpoint/2010/main" val="36465547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3B30A82-8E4A-471C-A080-278975C952AA}"/>
              </a:ext>
            </a:extLst>
          </p:cNvPr>
          <p:cNvSpPr>
            <a:spLocks noGrp="1"/>
          </p:cNvSpPr>
          <p:nvPr>
            <p:ph type="ftr" sz="quarter" idx="12"/>
          </p:nvPr>
        </p:nvSpPr>
        <p:spPr/>
        <p:txBody>
          <a:bodyPr/>
          <a:lstStyle/>
          <a:p>
            <a:r>
              <a:rPr lang="en-US" dirty="0"/>
              <a:t>S Sai Bala Subrahmanyam</a:t>
            </a:r>
          </a:p>
        </p:txBody>
      </p:sp>
      <p:sp>
        <p:nvSpPr>
          <p:cNvPr id="2" name="Slide Number Placeholder 1">
            <a:extLst>
              <a:ext uri="{FF2B5EF4-FFF2-40B4-BE49-F238E27FC236}">
                <a16:creationId xmlns:a16="http://schemas.microsoft.com/office/drawing/2014/main" id="{8D8F9E36-CD39-4DDD-927C-C07E8C070A17}"/>
              </a:ext>
            </a:extLst>
          </p:cNvPr>
          <p:cNvSpPr>
            <a:spLocks noGrp="1"/>
          </p:cNvSpPr>
          <p:nvPr>
            <p:ph type="sldNum" sz="quarter" idx="10"/>
          </p:nvPr>
        </p:nvSpPr>
        <p:spPr/>
        <p:txBody>
          <a:bodyPr/>
          <a:lstStyle/>
          <a:p>
            <a:fld id="{D495E168-DA5E-4888-8D8A-92B118324C14}" type="slidenum">
              <a:rPr lang="en-US" smtClean="0"/>
              <a:pPr/>
              <a:t>23</a:t>
            </a:fld>
            <a:endParaRPr lang="en-US" dirty="0"/>
          </a:p>
        </p:txBody>
      </p:sp>
      <p:pic>
        <p:nvPicPr>
          <p:cNvPr id="5" name="Picture 4">
            <a:extLst>
              <a:ext uri="{FF2B5EF4-FFF2-40B4-BE49-F238E27FC236}">
                <a16:creationId xmlns:a16="http://schemas.microsoft.com/office/drawing/2014/main" id="{BC9516DB-CB68-4B01-B83B-91CDCB01294B}"/>
              </a:ext>
            </a:extLst>
          </p:cNvPr>
          <p:cNvPicPr>
            <a:picLocks noChangeAspect="1"/>
          </p:cNvPicPr>
          <p:nvPr/>
        </p:nvPicPr>
        <p:blipFill rotWithShape="1">
          <a:blip r:embed="rId2"/>
          <a:srcRect l="21142" t="39895" r="21415" b="11450"/>
          <a:stretch/>
        </p:blipFill>
        <p:spPr>
          <a:xfrm>
            <a:off x="6370721" y="560532"/>
            <a:ext cx="5576124" cy="2540067"/>
          </a:xfrm>
          <a:prstGeom prst="rect">
            <a:avLst/>
          </a:prstGeom>
        </p:spPr>
      </p:pic>
      <p:pic>
        <p:nvPicPr>
          <p:cNvPr id="7" name="Picture 6">
            <a:extLst>
              <a:ext uri="{FF2B5EF4-FFF2-40B4-BE49-F238E27FC236}">
                <a16:creationId xmlns:a16="http://schemas.microsoft.com/office/drawing/2014/main" id="{2338A530-E231-417D-95F1-0BC9C4C3CE36}"/>
              </a:ext>
            </a:extLst>
          </p:cNvPr>
          <p:cNvPicPr>
            <a:picLocks noChangeAspect="1"/>
          </p:cNvPicPr>
          <p:nvPr/>
        </p:nvPicPr>
        <p:blipFill>
          <a:blip r:embed="rId3"/>
          <a:stretch>
            <a:fillRect/>
          </a:stretch>
        </p:blipFill>
        <p:spPr>
          <a:xfrm>
            <a:off x="245155" y="562321"/>
            <a:ext cx="5576124" cy="2540067"/>
          </a:xfrm>
          <a:prstGeom prst="rect">
            <a:avLst/>
          </a:prstGeom>
        </p:spPr>
      </p:pic>
      <p:pic>
        <p:nvPicPr>
          <p:cNvPr id="9" name="Picture 8">
            <a:extLst>
              <a:ext uri="{FF2B5EF4-FFF2-40B4-BE49-F238E27FC236}">
                <a16:creationId xmlns:a16="http://schemas.microsoft.com/office/drawing/2014/main" id="{0D4B990D-5DE0-4244-B5B4-5C0B1353AAE3}"/>
              </a:ext>
            </a:extLst>
          </p:cNvPr>
          <p:cNvPicPr>
            <a:picLocks noChangeAspect="1"/>
          </p:cNvPicPr>
          <p:nvPr/>
        </p:nvPicPr>
        <p:blipFill rotWithShape="1">
          <a:blip r:embed="rId4"/>
          <a:srcRect l="20753" t="39094" r="21577" b="12104"/>
          <a:stretch/>
        </p:blipFill>
        <p:spPr>
          <a:xfrm>
            <a:off x="245155" y="3586129"/>
            <a:ext cx="5576124" cy="2532355"/>
          </a:xfrm>
          <a:prstGeom prst="rect">
            <a:avLst/>
          </a:prstGeom>
        </p:spPr>
      </p:pic>
      <p:pic>
        <p:nvPicPr>
          <p:cNvPr id="11" name="Picture 10">
            <a:extLst>
              <a:ext uri="{FF2B5EF4-FFF2-40B4-BE49-F238E27FC236}">
                <a16:creationId xmlns:a16="http://schemas.microsoft.com/office/drawing/2014/main" id="{19FC5FA3-3951-4183-B251-D08A00B3A595}"/>
              </a:ext>
            </a:extLst>
          </p:cNvPr>
          <p:cNvPicPr>
            <a:picLocks noChangeAspect="1"/>
          </p:cNvPicPr>
          <p:nvPr/>
        </p:nvPicPr>
        <p:blipFill rotWithShape="1">
          <a:blip r:embed="rId5"/>
          <a:srcRect l="21043" t="31845" r="21359" b="20000"/>
          <a:stretch/>
        </p:blipFill>
        <p:spPr>
          <a:xfrm>
            <a:off x="6370721" y="3574224"/>
            <a:ext cx="5576124" cy="2532354"/>
          </a:xfrm>
          <a:prstGeom prst="rect">
            <a:avLst/>
          </a:prstGeom>
        </p:spPr>
      </p:pic>
      <p:sp>
        <p:nvSpPr>
          <p:cNvPr id="12" name="Title 4">
            <a:extLst>
              <a:ext uri="{FF2B5EF4-FFF2-40B4-BE49-F238E27FC236}">
                <a16:creationId xmlns:a16="http://schemas.microsoft.com/office/drawing/2014/main" id="{DBD8152C-E921-4BFB-84C4-55223063AEA8}"/>
              </a:ext>
            </a:extLst>
          </p:cNvPr>
          <p:cNvSpPr>
            <a:spLocks noGrp="1"/>
          </p:cNvSpPr>
          <p:nvPr>
            <p:ph type="title"/>
          </p:nvPr>
        </p:nvSpPr>
        <p:spPr>
          <a:xfrm>
            <a:off x="10478926" y="3089733"/>
            <a:ext cx="2017361" cy="461431"/>
          </a:xfrm>
        </p:spPr>
        <p:txBody>
          <a:bodyPr>
            <a:normAutofit/>
          </a:bodyPr>
          <a:lstStyle/>
          <a:p>
            <a:r>
              <a:rPr lang="en-US" sz="2000" dirty="0"/>
              <a:t>MUMBAI</a:t>
            </a:r>
          </a:p>
        </p:txBody>
      </p:sp>
      <p:sp>
        <p:nvSpPr>
          <p:cNvPr id="13" name="Title 4">
            <a:extLst>
              <a:ext uri="{FF2B5EF4-FFF2-40B4-BE49-F238E27FC236}">
                <a16:creationId xmlns:a16="http://schemas.microsoft.com/office/drawing/2014/main" id="{05F3D95C-BD5D-4FE0-9791-82AF6CA6EE4E}"/>
              </a:ext>
            </a:extLst>
          </p:cNvPr>
          <p:cNvSpPr txBox="1">
            <a:spLocks/>
          </p:cNvSpPr>
          <p:nvPr/>
        </p:nvSpPr>
        <p:spPr>
          <a:xfrm>
            <a:off x="4440798" y="3113543"/>
            <a:ext cx="2017361" cy="461431"/>
          </a:xfrm>
          <a:prstGeom prst="rect">
            <a:avLst/>
          </a:prstGeom>
        </p:spPr>
        <p:txBody>
          <a:bodyPr vert="horz" lIns="0" tIns="45720" rIns="0" bIns="45720" rtlCol="0" anchor="ctr">
            <a:normAutofit/>
          </a:bodyPr>
          <a:lstStyle>
            <a:lvl1pPr algn="ctr" defTabSz="914400" rtl="0" eaLnBrk="1" latinLnBrk="0" hangingPunct="1">
              <a:lnSpc>
                <a:spcPct val="90000"/>
              </a:lnSpc>
              <a:spcBef>
                <a:spcPct val="0"/>
              </a:spcBef>
              <a:buNone/>
              <a:defRPr sz="5000" b="0" kern="1200">
                <a:solidFill>
                  <a:schemeClr val="bg1"/>
                </a:solidFill>
                <a:latin typeface="+mj-lt"/>
                <a:ea typeface="+mj-ea"/>
                <a:cs typeface="+mj-cs"/>
              </a:defRPr>
            </a:lvl1pPr>
          </a:lstStyle>
          <a:p>
            <a:r>
              <a:rPr lang="en-US" sz="2000" dirty="0"/>
              <a:t>DELHI</a:t>
            </a:r>
          </a:p>
        </p:txBody>
      </p:sp>
      <p:sp>
        <p:nvSpPr>
          <p:cNvPr id="14" name="Title 4">
            <a:extLst>
              <a:ext uri="{FF2B5EF4-FFF2-40B4-BE49-F238E27FC236}">
                <a16:creationId xmlns:a16="http://schemas.microsoft.com/office/drawing/2014/main" id="{C78A7DDC-A21D-44E0-9D72-1B8CAACA8C2A}"/>
              </a:ext>
            </a:extLst>
          </p:cNvPr>
          <p:cNvSpPr txBox="1">
            <a:spLocks/>
          </p:cNvSpPr>
          <p:nvPr/>
        </p:nvSpPr>
        <p:spPr>
          <a:xfrm>
            <a:off x="0" y="3090482"/>
            <a:ext cx="2017361" cy="461431"/>
          </a:xfrm>
          <a:prstGeom prst="rect">
            <a:avLst/>
          </a:prstGeom>
        </p:spPr>
        <p:txBody>
          <a:bodyPr vert="horz" lIns="0" tIns="45720" rIns="0" bIns="45720" rtlCol="0" anchor="ctr">
            <a:normAutofit/>
          </a:bodyPr>
          <a:lstStyle>
            <a:lvl1pPr algn="ctr" defTabSz="914400" rtl="0" eaLnBrk="1" latinLnBrk="0" hangingPunct="1">
              <a:lnSpc>
                <a:spcPct val="90000"/>
              </a:lnSpc>
              <a:spcBef>
                <a:spcPct val="0"/>
              </a:spcBef>
              <a:buNone/>
              <a:defRPr sz="5000" b="0" kern="1200">
                <a:solidFill>
                  <a:schemeClr val="bg1"/>
                </a:solidFill>
                <a:latin typeface="+mj-lt"/>
                <a:ea typeface="+mj-ea"/>
                <a:cs typeface="+mj-cs"/>
              </a:defRPr>
            </a:lvl1pPr>
          </a:lstStyle>
          <a:p>
            <a:r>
              <a:rPr lang="en-US" sz="2000" dirty="0"/>
              <a:t>BANGALORE</a:t>
            </a:r>
          </a:p>
        </p:txBody>
      </p:sp>
      <p:sp>
        <p:nvSpPr>
          <p:cNvPr id="15" name="Title 4">
            <a:extLst>
              <a:ext uri="{FF2B5EF4-FFF2-40B4-BE49-F238E27FC236}">
                <a16:creationId xmlns:a16="http://schemas.microsoft.com/office/drawing/2014/main" id="{915FFC16-699A-4401-8210-169B23540EDC}"/>
              </a:ext>
            </a:extLst>
          </p:cNvPr>
          <p:cNvSpPr txBox="1">
            <a:spLocks/>
          </p:cNvSpPr>
          <p:nvPr/>
        </p:nvSpPr>
        <p:spPr>
          <a:xfrm>
            <a:off x="5919009" y="3112793"/>
            <a:ext cx="2017361" cy="461431"/>
          </a:xfrm>
          <a:prstGeom prst="rect">
            <a:avLst/>
          </a:prstGeom>
        </p:spPr>
        <p:txBody>
          <a:bodyPr vert="horz" lIns="0" tIns="45720" rIns="0" bIns="45720" rtlCol="0" anchor="ctr">
            <a:normAutofit/>
          </a:bodyPr>
          <a:lstStyle>
            <a:lvl1pPr algn="ctr" defTabSz="914400" rtl="0" eaLnBrk="1" latinLnBrk="0" hangingPunct="1">
              <a:lnSpc>
                <a:spcPct val="90000"/>
              </a:lnSpc>
              <a:spcBef>
                <a:spcPct val="0"/>
              </a:spcBef>
              <a:buNone/>
              <a:defRPr sz="5000" b="0" kern="1200">
                <a:solidFill>
                  <a:schemeClr val="bg1"/>
                </a:solidFill>
                <a:latin typeface="+mj-lt"/>
                <a:ea typeface="+mj-ea"/>
                <a:cs typeface="+mj-cs"/>
              </a:defRPr>
            </a:lvl1pPr>
          </a:lstStyle>
          <a:p>
            <a:r>
              <a:rPr lang="en-US" sz="2000" dirty="0"/>
              <a:t>CHENNAI</a:t>
            </a:r>
          </a:p>
        </p:txBody>
      </p:sp>
      <p:sp>
        <p:nvSpPr>
          <p:cNvPr id="16" name="Arrow: Up 15">
            <a:extLst>
              <a:ext uri="{FF2B5EF4-FFF2-40B4-BE49-F238E27FC236}">
                <a16:creationId xmlns:a16="http://schemas.microsoft.com/office/drawing/2014/main" id="{7C98B334-3EF8-47E7-92AE-0084B8EF50C7}"/>
              </a:ext>
            </a:extLst>
          </p:cNvPr>
          <p:cNvSpPr/>
          <p:nvPr/>
        </p:nvSpPr>
        <p:spPr>
          <a:xfrm>
            <a:off x="1826016" y="3125489"/>
            <a:ext cx="269315" cy="311564"/>
          </a:xfrm>
          <a:prstGeom prst="upArrow">
            <a:avLst/>
          </a:prstGeom>
          <a:solidFill>
            <a:schemeClr val="bg2"/>
          </a:solidFill>
          <a:ln w="12700" cap="flat">
            <a:noFill/>
            <a:prstDash val="solid"/>
            <a:miter/>
          </a:ln>
        </p:spPr>
        <p:txBody>
          <a:bodyPr rtlCol="0" anchor="ctr"/>
          <a:lstStyle/>
          <a:p>
            <a:pPr algn="l"/>
            <a:endParaRPr lang="en-IN" dirty="0"/>
          </a:p>
        </p:txBody>
      </p:sp>
      <p:sp>
        <p:nvSpPr>
          <p:cNvPr id="17" name="Arrow: Down 16">
            <a:extLst>
              <a:ext uri="{FF2B5EF4-FFF2-40B4-BE49-F238E27FC236}">
                <a16:creationId xmlns:a16="http://schemas.microsoft.com/office/drawing/2014/main" id="{E0D3DB72-9072-4BBA-A1B9-29E398A7DE90}"/>
              </a:ext>
            </a:extLst>
          </p:cNvPr>
          <p:cNvSpPr/>
          <p:nvPr/>
        </p:nvSpPr>
        <p:spPr>
          <a:xfrm>
            <a:off x="4803272" y="3185877"/>
            <a:ext cx="221942" cy="270642"/>
          </a:xfrm>
          <a:prstGeom prst="downArrow">
            <a:avLst/>
          </a:prstGeom>
          <a:solidFill>
            <a:schemeClr val="bg2"/>
          </a:solidFill>
          <a:ln w="12700" cap="flat">
            <a:noFill/>
            <a:prstDash val="solid"/>
            <a:miter/>
          </a:ln>
        </p:spPr>
        <p:txBody>
          <a:bodyPr rtlCol="0" anchor="ctr"/>
          <a:lstStyle/>
          <a:p>
            <a:pPr algn="l"/>
            <a:endParaRPr lang="en-IN" dirty="0"/>
          </a:p>
        </p:txBody>
      </p:sp>
      <p:sp>
        <p:nvSpPr>
          <p:cNvPr id="18" name="Arrow: Down 17">
            <a:extLst>
              <a:ext uri="{FF2B5EF4-FFF2-40B4-BE49-F238E27FC236}">
                <a16:creationId xmlns:a16="http://schemas.microsoft.com/office/drawing/2014/main" id="{C9F9C72E-2121-49BC-98CB-AF2872F035D7}"/>
              </a:ext>
            </a:extLst>
          </p:cNvPr>
          <p:cNvSpPr/>
          <p:nvPr/>
        </p:nvSpPr>
        <p:spPr>
          <a:xfrm>
            <a:off x="10734628" y="3184336"/>
            <a:ext cx="221942" cy="270642"/>
          </a:xfrm>
          <a:prstGeom prst="downArrow">
            <a:avLst/>
          </a:prstGeom>
          <a:solidFill>
            <a:schemeClr val="bg2"/>
          </a:solidFill>
          <a:ln w="12700" cap="flat">
            <a:noFill/>
            <a:prstDash val="solid"/>
            <a:miter/>
          </a:ln>
        </p:spPr>
        <p:txBody>
          <a:bodyPr rtlCol="0" anchor="ctr"/>
          <a:lstStyle/>
          <a:p>
            <a:pPr algn="l"/>
            <a:endParaRPr lang="en-IN" dirty="0"/>
          </a:p>
        </p:txBody>
      </p:sp>
      <p:sp>
        <p:nvSpPr>
          <p:cNvPr id="19" name="Arrow: Up 18">
            <a:extLst>
              <a:ext uri="{FF2B5EF4-FFF2-40B4-BE49-F238E27FC236}">
                <a16:creationId xmlns:a16="http://schemas.microsoft.com/office/drawing/2014/main" id="{C197312F-58EC-427F-AD33-02BE03802188}"/>
              </a:ext>
            </a:extLst>
          </p:cNvPr>
          <p:cNvSpPr/>
          <p:nvPr/>
        </p:nvSpPr>
        <p:spPr>
          <a:xfrm>
            <a:off x="7526992" y="3125489"/>
            <a:ext cx="269315" cy="311564"/>
          </a:xfrm>
          <a:prstGeom prst="upArrow">
            <a:avLst/>
          </a:prstGeom>
          <a:solidFill>
            <a:schemeClr val="bg2"/>
          </a:solidFill>
          <a:ln w="12700" cap="flat">
            <a:noFill/>
            <a:prstDash val="solid"/>
            <a:miter/>
          </a:ln>
        </p:spPr>
        <p:txBody>
          <a:bodyPr rtlCol="0" anchor="ctr"/>
          <a:lstStyle/>
          <a:p>
            <a:pPr algn="l"/>
            <a:endParaRPr lang="en-IN" dirty="0"/>
          </a:p>
        </p:txBody>
      </p:sp>
      <p:sp>
        <p:nvSpPr>
          <p:cNvPr id="20" name="Title 4">
            <a:extLst>
              <a:ext uri="{FF2B5EF4-FFF2-40B4-BE49-F238E27FC236}">
                <a16:creationId xmlns:a16="http://schemas.microsoft.com/office/drawing/2014/main" id="{3F12C7BA-4116-46C9-A509-9945C8DD9FCF}"/>
              </a:ext>
            </a:extLst>
          </p:cNvPr>
          <p:cNvSpPr txBox="1">
            <a:spLocks/>
          </p:cNvSpPr>
          <p:nvPr/>
        </p:nvSpPr>
        <p:spPr>
          <a:xfrm>
            <a:off x="5857713" y="1030034"/>
            <a:ext cx="476574" cy="4579246"/>
          </a:xfrm>
          <a:prstGeom prst="rect">
            <a:avLst/>
          </a:prstGeom>
        </p:spPr>
        <p:txBody>
          <a:bodyPr vert="horz" lIns="0" tIns="45720" rIns="0" bIns="45720" rtlCol="0" anchor="ctr">
            <a:noAutofit/>
          </a:bodyPr>
          <a:lstStyle>
            <a:lvl1pPr algn="ctr" defTabSz="914400" rtl="0" eaLnBrk="1" latinLnBrk="0" hangingPunct="1">
              <a:lnSpc>
                <a:spcPct val="90000"/>
              </a:lnSpc>
              <a:spcBef>
                <a:spcPct val="0"/>
              </a:spcBef>
              <a:buNone/>
              <a:defRPr sz="5000" b="0" kern="1200">
                <a:solidFill>
                  <a:schemeClr val="bg1"/>
                </a:solidFill>
                <a:latin typeface="+mj-lt"/>
                <a:ea typeface="+mj-ea"/>
                <a:cs typeface="+mj-cs"/>
              </a:defRPr>
            </a:lvl1pPr>
          </a:lstStyle>
          <a:p>
            <a:r>
              <a:rPr lang="en-US" sz="3200" dirty="0">
                <a:solidFill>
                  <a:schemeClr val="bg2"/>
                </a:solidFill>
              </a:rPr>
              <a:t>P</a:t>
            </a:r>
          </a:p>
          <a:p>
            <a:r>
              <a:rPr lang="en-US" sz="3200" dirty="0">
                <a:solidFill>
                  <a:schemeClr val="bg2"/>
                </a:solidFill>
              </a:rPr>
              <a:t>R</a:t>
            </a:r>
          </a:p>
          <a:p>
            <a:r>
              <a:rPr lang="en-US" sz="3200" dirty="0">
                <a:solidFill>
                  <a:schemeClr val="bg2"/>
                </a:solidFill>
              </a:rPr>
              <a:t>E</a:t>
            </a:r>
          </a:p>
          <a:p>
            <a:r>
              <a:rPr lang="en-US" sz="3200" dirty="0">
                <a:solidFill>
                  <a:schemeClr val="bg2"/>
                </a:solidFill>
              </a:rPr>
              <a:t>D</a:t>
            </a:r>
          </a:p>
          <a:p>
            <a:r>
              <a:rPr lang="en-US" sz="3200" dirty="0">
                <a:solidFill>
                  <a:schemeClr val="bg2"/>
                </a:solidFill>
              </a:rPr>
              <a:t>I</a:t>
            </a:r>
          </a:p>
          <a:p>
            <a:r>
              <a:rPr lang="en-US" sz="3200" dirty="0">
                <a:solidFill>
                  <a:schemeClr val="bg2"/>
                </a:solidFill>
              </a:rPr>
              <a:t>C</a:t>
            </a:r>
          </a:p>
          <a:p>
            <a:r>
              <a:rPr lang="en-US" sz="3200" dirty="0">
                <a:solidFill>
                  <a:schemeClr val="bg2"/>
                </a:solidFill>
              </a:rPr>
              <a:t>T</a:t>
            </a:r>
          </a:p>
          <a:p>
            <a:r>
              <a:rPr lang="en-US" sz="3200" dirty="0">
                <a:solidFill>
                  <a:schemeClr val="bg2"/>
                </a:solidFill>
              </a:rPr>
              <a:t>I</a:t>
            </a:r>
          </a:p>
          <a:p>
            <a:r>
              <a:rPr lang="en-US" sz="3200" dirty="0">
                <a:solidFill>
                  <a:schemeClr val="bg2"/>
                </a:solidFill>
              </a:rPr>
              <a:t>O</a:t>
            </a:r>
          </a:p>
          <a:p>
            <a:r>
              <a:rPr lang="en-US" sz="3200" dirty="0">
                <a:solidFill>
                  <a:schemeClr val="bg2"/>
                </a:solidFill>
              </a:rPr>
              <a:t>N</a:t>
            </a:r>
          </a:p>
          <a:p>
            <a:r>
              <a:rPr lang="en-US" sz="3200" dirty="0">
                <a:solidFill>
                  <a:schemeClr val="bg2"/>
                </a:solidFill>
              </a:rPr>
              <a:t>S</a:t>
            </a:r>
          </a:p>
        </p:txBody>
      </p:sp>
    </p:spTree>
    <p:extLst>
      <p:ext uri="{BB962C8B-B14F-4D97-AF65-F5344CB8AC3E}">
        <p14:creationId xmlns:p14="http://schemas.microsoft.com/office/powerpoint/2010/main" val="26069737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3B30A82-8E4A-471C-A080-278975C952AA}"/>
              </a:ext>
            </a:extLst>
          </p:cNvPr>
          <p:cNvSpPr>
            <a:spLocks noGrp="1"/>
          </p:cNvSpPr>
          <p:nvPr>
            <p:ph type="ftr" sz="quarter" idx="12"/>
          </p:nvPr>
        </p:nvSpPr>
        <p:spPr>
          <a:xfrm>
            <a:off x="524435" y="6320190"/>
            <a:ext cx="3398763" cy="365125"/>
          </a:xfrm>
        </p:spPr>
        <p:txBody>
          <a:bodyPr/>
          <a:lstStyle/>
          <a:p>
            <a:r>
              <a:rPr lang="en-US" dirty="0"/>
              <a:t>S Sai Bala Subrahmanyam</a:t>
            </a:r>
          </a:p>
        </p:txBody>
      </p:sp>
      <p:sp>
        <p:nvSpPr>
          <p:cNvPr id="2" name="Slide Number Placeholder 1">
            <a:extLst>
              <a:ext uri="{FF2B5EF4-FFF2-40B4-BE49-F238E27FC236}">
                <a16:creationId xmlns:a16="http://schemas.microsoft.com/office/drawing/2014/main" id="{8D8F9E36-CD39-4DDD-927C-C07E8C070A17}"/>
              </a:ext>
            </a:extLst>
          </p:cNvPr>
          <p:cNvSpPr>
            <a:spLocks noGrp="1"/>
          </p:cNvSpPr>
          <p:nvPr>
            <p:ph type="sldNum" sz="quarter" idx="10"/>
          </p:nvPr>
        </p:nvSpPr>
        <p:spPr/>
        <p:txBody>
          <a:bodyPr/>
          <a:lstStyle/>
          <a:p>
            <a:fld id="{D495E168-DA5E-4888-8D8A-92B118324C14}" type="slidenum">
              <a:rPr lang="en-US" smtClean="0"/>
              <a:pPr/>
              <a:t>24</a:t>
            </a:fld>
            <a:endParaRPr lang="en-US" dirty="0"/>
          </a:p>
        </p:txBody>
      </p:sp>
      <p:sp>
        <p:nvSpPr>
          <p:cNvPr id="12" name="Title 4">
            <a:extLst>
              <a:ext uri="{FF2B5EF4-FFF2-40B4-BE49-F238E27FC236}">
                <a16:creationId xmlns:a16="http://schemas.microsoft.com/office/drawing/2014/main" id="{DBD8152C-E921-4BFB-84C4-55223063AEA8}"/>
              </a:ext>
            </a:extLst>
          </p:cNvPr>
          <p:cNvSpPr>
            <a:spLocks noGrp="1"/>
          </p:cNvSpPr>
          <p:nvPr>
            <p:ph type="title"/>
          </p:nvPr>
        </p:nvSpPr>
        <p:spPr>
          <a:xfrm>
            <a:off x="10478926" y="3089733"/>
            <a:ext cx="2017361" cy="461431"/>
          </a:xfrm>
        </p:spPr>
        <p:txBody>
          <a:bodyPr>
            <a:normAutofit/>
          </a:bodyPr>
          <a:lstStyle/>
          <a:p>
            <a:r>
              <a:rPr lang="en-US" sz="2000" dirty="0"/>
              <a:t>MUMBAI</a:t>
            </a:r>
          </a:p>
        </p:txBody>
      </p:sp>
      <p:sp>
        <p:nvSpPr>
          <p:cNvPr id="13" name="Title 4">
            <a:extLst>
              <a:ext uri="{FF2B5EF4-FFF2-40B4-BE49-F238E27FC236}">
                <a16:creationId xmlns:a16="http://schemas.microsoft.com/office/drawing/2014/main" id="{05F3D95C-BD5D-4FE0-9791-82AF6CA6EE4E}"/>
              </a:ext>
            </a:extLst>
          </p:cNvPr>
          <p:cNvSpPr txBox="1">
            <a:spLocks/>
          </p:cNvSpPr>
          <p:nvPr/>
        </p:nvSpPr>
        <p:spPr>
          <a:xfrm>
            <a:off x="4440798" y="3113543"/>
            <a:ext cx="2017361" cy="461431"/>
          </a:xfrm>
          <a:prstGeom prst="rect">
            <a:avLst/>
          </a:prstGeom>
        </p:spPr>
        <p:txBody>
          <a:bodyPr vert="horz" lIns="0" tIns="45720" rIns="0" bIns="45720" rtlCol="0" anchor="ctr">
            <a:normAutofit/>
          </a:bodyPr>
          <a:lstStyle>
            <a:lvl1pPr algn="ctr" defTabSz="914400" rtl="0" eaLnBrk="1" latinLnBrk="0" hangingPunct="1">
              <a:lnSpc>
                <a:spcPct val="90000"/>
              </a:lnSpc>
              <a:spcBef>
                <a:spcPct val="0"/>
              </a:spcBef>
              <a:buNone/>
              <a:defRPr sz="5000" b="0" kern="1200">
                <a:solidFill>
                  <a:schemeClr val="bg1"/>
                </a:solidFill>
                <a:latin typeface="+mj-lt"/>
                <a:ea typeface="+mj-ea"/>
                <a:cs typeface="+mj-cs"/>
              </a:defRPr>
            </a:lvl1pPr>
          </a:lstStyle>
          <a:p>
            <a:r>
              <a:rPr lang="en-US" sz="2000" dirty="0"/>
              <a:t>DELHI</a:t>
            </a:r>
          </a:p>
        </p:txBody>
      </p:sp>
      <p:sp>
        <p:nvSpPr>
          <p:cNvPr id="14" name="Title 4">
            <a:extLst>
              <a:ext uri="{FF2B5EF4-FFF2-40B4-BE49-F238E27FC236}">
                <a16:creationId xmlns:a16="http://schemas.microsoft.com/office/drawing/2014/main" id="{C78A7DDC-A21D-44E0-9D72-1B8CAACA8C2A}"/>
              </a:ext>
            </a:extLst>
          </p:cNvPr>
          <p:cNvSpPr txBox="1">
            <a:spLocks/>
          </p:cNvSpPr>
          <p:nvPr/>
        </p:nvSpPr>
        <p:spPr>
          <a:xfrm>
            <a:off x="0" y="3090482"/>
            <a:ext cx="2017361" cy="461431"/>
          </a:xfrm>
          <a:prstGeom prst="rect">
            <a:avLst/>
          </a:prstGeom>
        </p:spPr>
        <p:txBody>
          <a:bodyPr vert="horz" lIns="0" tIns="45720" rIns="0" bIns="45720" rtlCol="0" anchor="ctr">
            <a:normAutofit/>
          </a:bodyPr>
          <a:lstStyle>
            <a:lvl1pPr algn="ctr" defTabSz="914400" rtl="0" eaLnBrk="1" latinLnBrk="0" hangingPunct="1">
              <a:lnSpc>
                <a:spcPct val="90000"/>
              </a:lnSpc>
              <a:spcBef>
                <a:spcPct val="0"/>
              </a:spcBef>
              <a:buNone/>
              <a:defRPr sz="5000" b="0" kern="1200">
                <a:solidFill>
                  <a:schemeClr val="bg1"/>
                </a:solidFill>
                <a:latin typeface="+mj-lt"/>
                <a:ea typeface="+mj-ea"/>
                <a:cs typeface="+mj-cs"/>
              </a:defRPr>
            </a:lvl1pPr>
          </a:lstStyle>
          <a:p>
            <a:r>
              <a:rPr lang="en-US" sz="2000" dirty="0"/>
              <a:t>BANGALORE</a:t>
            </a:r>
          </a:p>
        </p:txBody>
      </p:sp>
      <p:sp>
        <p:nvSpPr>
          <p:cNvPr id="15" name="Title 4">
            <a:extLst>
              <a:ext uri="{FF2B5EF4-FFF2-40B4-BE49-F238E27FC236}">
                <a16:creationId xmlns:a16="http://schemas.microsoft.com/office/drawing/2014/main" id="{915FFC16-699A-4401-8210-169B23540EDC}"/>
              </a:ext>
            </a:extLst>
          </p:cNvPr>
          <p:cNvSpPr txBox="1">
            <a:spLocks/>
          </p:cNvSpPr>
          <p:nvPr/>
        </p:nvSpPr>
        <p:spPr>
          <a:xfrm>
            <a:off x="5919009" y="3112793"/>
            <a:ext cx="2017361" cy="461431"/>
          </a:xfrm>
          <a:prstGeom prst="rect">
            <a:avLst/>
          </a:prstGeom>
        </p:spPr>
        <p:txBody>
          <a:bodyPr vert="horz" lIns="0" tIns="45720" rIns="0" bIns="45720" rtlCol="0" anchor="ctr">
            <a:normAutofit/>
          </a:bodyPr>
          <a:lstStyle>
            <a:lvl1pPr algn="ctr" defTabSz="914400" rtl="0" eaLnBrk="1" latinLnBrk="0" hangingPunct="1">
              <a:lnSpc>
                <a:spcPct val="90000"/>
              </a:lnSpc>
              <a:spcBef>
                <a:spcPct val="0"/>
              </a:spcBef>
              <a:buNone/>
              <a:defRPr sz="5000" b="0" kern="1200">
                <a:solidFill>
                  <a:schemeClr val="bg1"/>
                </a:solidFill>
                <a:latin typeface="+mj-lt"/>
                <a:ea typeface="+mj-ea"/>
                <a:cs typeface="+mj-cs"/>
              </a:defRPr>
            </a:lvl1pPr>
          </a:lstStyle>
          <a:p>
            <a:r>
              <a:rPr lang="en-US" sz="2000" dirty="0"/>
              <a:t>CHENNAI</a:t>
            </a:r>
          </a:p>
        </p:txBody>
      </p:sp>
      <p:sp>
        <p:nvSpPr>
          <p:cNvPr id="16" name="Arrow: Up 15">
            <a:extLst>
              <a:ext uri="{FF2B5EF4-FFF2-40B4-BE49-F238E27FC236}">
                <a16:creationId xmlns:a16="http://schemas.microsoft.com/office/drawing/2014/main" id="{7C98B334-3EF8-47E7-92AE-0084B8EF50C7}"/>
              </a:ext>
            </a:extLst>
          </p:cNvPr>
          <p:cNvSpPr/>
          <p:nvPr/>
        </p:nvSpPr>
        <p:spPr>
          <a:xfrm>
            <a:off x="1826016" y="3125489"/>
            <a:ext cx="269315" cy="311564"/>
          </a:xfrm>
          <a:prstGeom prst="upArrow">
            <a:avLst/>
          </a:prstGeom>
          <a:solidFill>
            <a:schemeClr val="bg2"/>
          </a:solidFill>
          <a:ln w="12700" cap="flat">
            <a:noFill/>
            <a:prstDash val="solid"/>
            <a:miter/>
          </a:ln>
        </p:spPr>
        <p:txBody>
          <a:bodyPr rtlCol="0" anchor="ctr"/>
          <a:lstStyle/>
          <a:p>
            <a:pPr algn="l"/>
            <a:endParaRPr lang="en-IN" dirty="0"/>
          </a:p>
        </p:txBody>
      </p:sp>
      <p:sp>
        <p:nvSpPr>
          <p:cNvPr id="17" name="Arrow: Down 16">
            <a:extLst>
              <a:ext uri="{FF2B5EF4-FFF2-40B4-BE49-F238E27FC236}">
                <a16:creationId xmlns:a16="http://schemas.microsoft.com/office/drawing/2014/main" id="{E0D3DB72-9072-4BBA-A1B9-29E398A7DE90}"/>
              </a:ext>
            </a:extLst>
          </p:cNvPr>
          <p:cNvSpPr/>
          <p:nvPr/>
        </p:nvSpPr>
        <p:spPr>
          <a:xfrm>
            <a:off x="4803272" y="3185877"/>
            <a:ext cx="221942" cy="270642"/>
          </a:xfrm>
          <a:prstGeom prst="downArrow">
            <a:avLst/>
          </a:prstGeom>
          <a:solidFill>
            <a:schemeClr val="bg2"/>
          </a:solidFill>
          <a:ln w="12700" cap="flat">
            <a:noFill/>
            <a:prstDash val="solid"/>
            <a:miter/>
          </a:ln>
        </p:spPr>
        <p:txBody>
          <a:bodyPr rtlCol="0" anchor="ctr"/>
          <a:lstStyle/>
          <a:p>
            <a:pPr algn="l"/>
            <a:endParaRPr lang="en-IN" dirty="0"/>
          </a:p>
        </p:txBody>
      </p:sp>
      <p:sp>
        <p:nvSpPr>
          <p:cNvPr id="18" name="Arrow: Down 17">
            <a:extLst>
              <a:ext uri="{FF2B5EF4-FFF2-40B4-BE49-F238E27FC236}">
                <a16:creationId xmlns:a16="http://schemas.microsoft.com/office/drawing/2014/main" id="{C9F9C72E-2121-49BC-98CB-AF2872F035D7}"/>
              </a:ext>
            </a:extLst>
          </p:cNvPr>
          <p:cNvSpPr/>
          <p:nvPr/>
        </p:nvSpPr>
        <p:spPr>
          <a:xfrm>
            <a:off x="10734628" y="3184336"/>
            <a:ext cx="221942" cy="270642"/>
          </a:xfrm>
          <a:prstGeom prst="downArrow">
            <a:avLst/>
          </a:prstGeom>
          <a:solidFill>
            <a:schemeClr val="bg2"/>
          </a:solidFill>
          <a:ln w="12700" cap="flat">
            <a:noFill/>
            <a:prstDash val="solid"/>
            <a:miter/>
          </a:ln>
        </p:spPr>
        <p:txBody>
          <a:bodyPr rtlCol="0" anchor="ctr"/>
          <a:lstStyle/>
          <a:p>
            <a:pPr algn="l"/>
            <a:endParaRPr lang="en-IN" dirty="0"/>
          </a:p>
        </p:txBody>
      </p:sp>
      <p:sp>
        <p:nvSpPr>
          <p:cNvPr id="19" name="Arrow: Up 18">
            <a:extLst>
              <a:ext uri="{FF2B5EF4-FFF2-40B4-BE49-F238E27FC236}">
                <a16:creationId xmlns:a16="http://schemas.microsoft.com/office/drawing/2014/main" id="{C197312F-58EC-427F-AD33-02BE03802188}"/>
              </a:ext>
            </a:extLst>
          </p:cNvPr>
          <p:cNvSpPr/>
          <p:nvPr/>
        </p:nvSpPr>
        <p:spPr>
          <a:xfrm>
            <a:off x="7526992" y="3125489"/>
            <a:ext cx="269315" cy="311564"/>
          </a:xfrm>
          <a:prstGeom prst="upArrow">
            <a:avLst/>
          </a:prstGeom>
          <a:solidFill>
            <a:schemeClr val="bg2"/>
          </a:solidFill>
          <a:ln w="12700" cap="flat">
            <a:noFill/>
            <a:prstDash val="solid"/>
            <a:miter/>
          </a:ln>
        </p:spPr>
        <p:txBody>
          <a:bodyPr rtlCol="0" anchor="ctr"/>
          <a:lstStyle/>
          <a:p>
            <a:pPr algn="l"/>
            <a:endParaRPr lang="en-IN" dirty="0"/>
          </a:p>
        </p:txBody>
      </p:sp>
      <p:sp>
        <p:nvSpPr>
          <p:cNvPr id="20" name="Title 4">
            <a:extLst>
              <a:ext uri="{FF2B5EF4-FFF2-40B4-BE49-F238E27FC236}">
                <a16:creationId xmlns:a16="http://schemas.microsoft.com/office/drawing/2014/main" id="{3F12C7BA-4116-46C9-A509-9945C8DD9FCF}"/>
              </a:ext>
            </a:extLst>
          </p:cNvPr>
          <p:cNvSpPr txBox="1">
            <a:spLocks/>
          </p:cNvSpPr>
          <p:nvPr/>
        </p:nvSpPr>
        <p:spPr>
          <a:xfrm>
            <a:off x="5857713" y="1030034"/>
            <a:ext cx="476574" cy="4579246"/>
          </a:xfrm>
          <a:prstGeom prst="rect">
            <a:avLst/>
          </a:prstGeom>
        </p:spPr>
        <p:txBody>
          <a:bodyPr vert="horz" lIns="0" tIns="45720" rIns="0" bIns="45720" rtlCol="0" anchor="ctr">
            <a:noAutofit/>
          </a:bodyPr>
          <a:lstStyle>
            <a:lvl1pPr algn="ctr" defTabSz="914400" rtl="0" eaLnBrk="1" latinLnBrk="0" hangingPunct="1">
              <a:lnSpc>
                <a:spcPct val="90000"/>
              </a:lnSpc>
              <a:spcBef>
                <a:spcPct val="0"/>
              </a:spcBef>
              <a:buNone/>
              <a:defRPr sz="5000" b="0" kern="1200">
                <a:solidFill>
                  <a:schemeClr val="bg1"/>
                </a:solidFill>
                <a:latin typeface="+mj-lt"/>
                <a:ea typeface="+mj-ea"/>
                <a:cs typeface="+mj-cs"/>
              </a:defRPr>
            </a:lvl1pPr>
          </a:lstStyle>
          <a:p>
            <a:r>
              <a:rPr lang="en-US" sz="3200" dirty="0">
                <a:solidFill>
                  <a:schemeClr val="bg2"/>
                </a:solidFill>
              </a:rPr>
              <a:t>P</a:t>
            </a:r>
          </a:p>
          <a:p>
            <a:r>
              <a:rPr lang="en-US" sz="3200" dirty="0">
                <a:solidFill>
                  <a:schemeClr val="bg2"/>
                </a:solidFill>
              </a:rPr>
              <a:t>R</a:t>
            </a:r>
          </a:p>
          <a:p>
            <a:r>
              <a:rPr lang="en-US" sz="3200" dirty="0">
                <a:solidFill>
                  <a:schemeClr val="bg2"/>
                </a:solidFill>
              </a:rPr>
              <a:t>E</a:t>
            </a:r>
          </a:p>
          <a:p>
            <a:r>
              <a:rPr lang="en-US" sz="3200" dirty="0">
                <a:solidFill>
                  <a:schemeClr val="bg2"/>
                </a:solidFill>
              </a:rPr>
              <a:t>D</a:t>
            </a:r>
          </a:p>
          <a:p>
            <a:r>
              <a:rPr lang="en-US" sz="3200" dirty="0">
                <a:solidFill>
                  <a:schemeClr val="bg2"/>
                </a:solidFill>
              </a:rPr>
              <a:t>I</a:t>
            </a:r>
          </a:p>
          <a:p>
            <a:r>
              <a:rPr lang="en-US" sz="3200" dirty="0">
                <a:solidFill>
                  <a:schemeClr val="bg2"/>
                </a:solidFill>
              </a:rPr>
              <a:t>C</a:t>
            </a:r>
          </a:p>
          <a:p>
            <a:r>
              <a:rPr lang="en-US" sz="3200" dirty="0">
                <a:solidFill>
                  <a:schemeClr val="bg2"/>
                </a:solidFill>
              </a:rPr>
              <a:t>T</a:t>
            </a:r>
          </a:p>
          <a:p>
            <a:r>
              <a:rPr lang="en-US" sz="3200" dirty="0">
                <a:solidFill>
                  <a:schemeClr val="bg2"/>
                </a:solidFill>
              </a:rPr>
              <a:t>I</a:t>
            </a:r>
          </a:p>
          <a:p>
            <a:r>
              <a:rPr lang="en-US" sz="3200" dirty="0">
                <a:solidFill>
                  <a:schemeClr val="bg2"/>
                </a:solidFill>
              </a:rPr>
              <a:t>O</a:t>
            </a:r>
          </a:p>
          <a:p>
            <a:r>
              <a:rPr lang="en-US" sz="3200" dirty="0">
                <a:solidFill>
                  <a:schemeClr val="bg2"/>
                </a:solidFill>
              </a:rPr>
              <a:t>N</a:t>
            </a:r>
          </a:p>
          <a:p>
            <a:r>
              <a:rPr lang="en-US" sz="3200" dirty="0">
                <a:solidFill>
                  <a:schemeClr val="bg2"/>
                </a:solidFill>
              </a:rPr>
              <a:t>S</a:t>
            </a:r>
          </a:p>
        </p:txBody>
      </p:sp>
      <p:pic>
        <p:nvPicPr>
          <p:cNvPr id="4" name="Picture 5">
            <a:extLst>
              <a:ext uri="{FF2B5EF4-FFF2-40B4-BE49-F238E27FC236}">
                <a16:creationId xmlns:a16="http://schemas.microsoft.com/office/drawing/2014/main" id="{DB52C17E-0B29-421E-B192-0BA9FBB54A8D}"/>
              </a:ext>
            </a:extLst>
          </p:cNvPr>
          <p:cNvPicPr>
            <a:picLocks noChangeAspect="1"/>
          </p:cNvPicPr>
          <p:nvPr/>
        </p:nvPicPr>
        <p:blipFill>
          <a:blip r:embed="rId2"/>
          <a:stretch>
            <a:fillRect/>
          </a:stretch>
        </p:blipFill>
        <p:spPr>
          <a:xfrm>
            <a:off x="320489" y="262517"/>
            <a:ext cx="5499847" cy="2814319"/>
          </a:xfrm>
          <a:prstGeom prst="rect">
            <a:avLst/>
          </a:prstGeom>
        </p:spPr>
      </p:pic>
      <p:pic>
        <p:nvPicPr>
          <p:cNvPr id="6" name="Picture 7">
            <a:extLst>
              <a:ext uri="{FF2B5EF4-FFF2-40B4-BE49-F238E27FC236}">
                <a16:creationId xmlns:a16="http://schemas.microsoft.com/office/drawing/2014/main" id="{02CBAD91-46AD-43CE-A8A7-8EF8CFEF7512}"/>
              </a:ext>
            </a:extLst>
          </p:cNvPr>
          <p:cNvPicPr>
            <a:picLocks noChangeAspect="1"/>
          </p:cNvPicPr>
          <p:nvPr/>
        </p:nvPicPr>
        <p:blipFill>
          <a:blip r:embed="rId3"/>
          <a:stretch>
            <a:fillRect/>
          </a:stretch>
        </p:blipFill>
        <p:spPr>
          <a:xfrm>
            <a:off x="6382870" y="267675"/>
            <a:ext cx="5488641" cy="2826415"/>
          </a:xfrm>
          <a:prstGeom prst="rect">
            <a:avLst/>
          </a:prstGeom>
        </p:spPr>
      </p:pic>
      <p:pic>
        <p:nvPicPr>
          <p:cNvPr id="8" name="Picture 9">
            <a:extLst>
              <a:ext uri="{FF2B5EF4-FFF2-40B4-BE49-F238E27FC236}">
                <a16:creationId xmlns:a16="http://schemas.microsoft.com/office/drawing/2014/main" id="{D8CC29F9-0BD7-471D-B30E-601BD2ACF758}"/>
              </a:ext>
            </a:extLst>
          </p:cNvPr>
          <p:cNvPicPr>
            <a:picLocks noChangeAspect="1"/>
          </p:cNvPicPr>
          <p:nvPr/>
        </p:nvPicPr>
        <p:blipFill>
          <a:blip r:embed="rId4"/>
          <a:stretch>
            <a:fillRect/>
          </a:stretch>
        </p:blipFill>
        <p:spPr>
          <a:xfrm>
            <a:off x="320489" y="3574299"/>
            <a:ext cx="5511052" cy="2734988"/>
          </a:xfrm>
          <a:prstGeom prst="rect">
            <a:avLst/>
          </a:prstGeom>
        </p:spPr>
      </p:pic>
      <p:pic>
        <p:nvPicPr>
          <p:cNvPr id="10" name="Picture 20">
            <a:extLst>
              <a:ext uri="{FF2B5EF4-FFF2-40B4-BE49-F238E27FC236}">
                <a16:creationId xmlns:a16="http://schemas.microsoft.com/office/drawing/2014/main" id="{DD61A659-CF42-4040-ACBF-0EE3DD93DFE3}"/>
              </a:ext>
            </a:extLst>
          </p:cNvPr>
          <p:cNvPicPr>
            <a:picLocks noChangeAspect="1"/>
          </p:cNvPicPr>
          <p:nvPr/>
        </p:nvPicPr>
        <p:blipFill>
          <a:blip r:embed="rId5"/>
          <a:stretch>
            <a:fillRect/>
          </a:stretch>
        </p:blipFill>
        <p:spPr>
          <a:xfrm>
            <a:off x="6382871" y="3560834"/>
            <a:ext cx="5488642" cy="2750713"/>
          </a:xfrm>
          <a:prstGeom prst="rect">
            <a:avLst/>
          </a:prstGeom>
        </p:spPr>
      </p:pic>
    </p:spTree>
    <p:extLst>
      <p:ext uri="{BB962C8B-B14F-4D97-AF65-F5344CB8AC3E}">
        <p14:creationId xmlns:p14="http://schemas.microsoft.com/office/powerpoint/2010/main" val="7377763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C77C5D-1541-4D4C-8CD9-E4CB2D74FBB4}"/>
              </a:ext>
            </a:extLst>
          </p:cNvPr>
          <p:cNvSpPr>
            <a:spLocks noGrp="1"/>
          </p:cNvSpPr>
          <p:nvPr>
            <p:ph type="title"/>
          </p:nvPr>
        </p:nvSpPr>
        <p:spPr/>
        <p:txBody>
          <a:bodyPr/>
          <a:lstStyle/>
          <a:p>
            <a:r>
              <a:rPr lang="en-US" dirty="0"/>
              <a:t>Effect of Climate change on Vegetation</a:t>
            </a:r>
          </a:p>
        </p:txBody>
      </p:sp>
      <p:sp>
        <p:nvSpPr>
          <p:cNvPr id="4" name="Text Placeholder 3">
            <a:extLst>
              <a:ext uri="{FF2B5EF4-FFF2-40B4-BE49-F238E27FC236}">
                <a16:creationId xmlns:a16="http://schemas.microsoft.com/office/drawing/2014/main" id="{049B0BE2-2BDB-48DC-AE9B-F3B9BACA8247}"/>
              </a:ext>
            </a:extLst>
          </p:cNvPr>
          <p:cNvSpPr>
            <a:spLocks noGrp="1"/>
          </p:cNvSpPr>
          <p:nvPr>
            <p:ph type="body" sz="quarter" idx="16"/>
          </p:nvPr>
        </p:nvSpPr>
        <p:spPr>
          <a:xfrm>
            <a:off x="838200" y="2279128"/>
            <a:ext cx="10515599" cy="3139565"/>
          </a:xfrm>
          <a:solidFill>
            <a:schemeClr val="bg2"/>
          </a:solidFill>
        </p:spPr>
        <p:txBody>
          <a:bodyPr/>
          <a:lstStyle/>
          <a:p>
            <a:pPr marL="342900" indent="-342900" algn="l">
              <a:buFont typeface="Arial" panose="020B0604020202020204" pitchFamily="34" charset="0"/>
              <a:buChar char="•"/>
            </a:pPr>
            <a:r>
              <a:rPr lang="en-US" sz="1400" b="1" i="0" dirty="0">
                <a:solidFill>
                  <a:schemeClr val="tx1"/>
                </a:solidFill>
                <a:effectLst/>
                <a:latin typeface="Helvetica Neue"/>
              </a:rPr>
              <a:t>The effect of climate change on vegetation is expected due to changes in the temperature, rainfall, and climate pattern as a result of which nutrient cycles, microbial activities, as well as physiological activities of plants will vary.</a:t>
            </a:r>
          </a:p>
          <a:p>
            <a:pPr marL="342900" indent="-342900" algn="l">
              <a:buFont typeface="Arial" panose="020B0604020202020204" pitchFamily="34" charset="0"/>
              <a:buChar char="•"/>
            </a:pPr>
            <a:endParaRPr lang="en-US" sz="1400" b="1" i="0" dirty="0">
              <a:solidFill>
                <a:schemeClr val="tx1"/>
              </a:solidFill>
              <a:effectLst/>
              <a:latin typeface="Helvetica Neue"/>
            </a:endParaRPr>
          </a:p>
          <a:p>
            <a:pPr marL="342900" indent="-342900" algn="l">
              <a:buFont typeface="Arial" panose="020B0604020202020204" pitchFamily="34" charset="0"/>
              <a:buChar char="•"/>
            </a:pPr>
            <a:r>
              <a:rPr lang="en-US" sz="1400" b="1" i="0" dirty="0">
                <a:solidFill>
                  <a:srgbClr val="000000"/>
                </a:solidFill>
                <a:effectLst/>
                <a:latin typeface="Helvetica Neue"/>
              </a:rPr>
              <a:t>Changes in precipitation may change moisture regimes. Soil erosion, salinity, acidity, and other physical and chemical factors may be affected as well. All these factors are closely related to vegetation growth.</a:t>
            </a:r>
          </a:p>
          <a:p>
            <a:pPr marL="342900" indent="-342900" algn="l">
              <a:buFont typeface="Arial" panose="020B0604020202020204" pitchFamily="34" charset="0"/>
              <a:buChar char="•"/>
            </a:pPr>
            <a:endParaRPr lang="en-US" sz="1400" b="1" i="0" dirty="0">
              <a:solidFill>
                <a:schemeClr val="tx1"/>
              </a:solidFill>
              <a:effectLst/>
              <a:latin typeface="Helvetica Neue"/>
            </a:endParaRPr>
          </a:p>
          <a:p>
            <a:pPr marL="342900" indent="-342900" algn="l">
              <a:buFont typeface="Arial" panose="020B0604020202020204" pitchFamily="34" charset="0"/>
              <a:buChar char="•"/>
            </a:pPr>
            <a:r>
              <a:rPr lang="en-US" sz="1400" b="1" i="0" dirty="0">
                <a:solidFill>
                  <a:srgbClr val="000000"/>
                </a:solidFill>
                <a:effectLst/>
                <a:latin typeface="Helvetica Neue"/>
              </a:rPr>
              <a:t>For example, with global temperature projected to rise to 3°C by the year 2030, this could cause the height of the sea level to rise by 0.8–1.8 m over the next century mainly due to thermal expansion of water and the melting of glaciers.</a:t>
            </a:r>
          </a:p>
          <a:p>
            <a:pPr marL="342900" indent="-342900" algn="l">
              <a:buFont typeface="Arial" panose="020B0604020202020204" pitchFamily="34" charset="0"/>
              <a:buChar char="•"/>
            </a:pPr>
            <a:endParaRPr lang="en-US" sz="1400" b="1" dirty="0">
              <a:solidFill>
                <a:schemeClr val="tx1"/>
              </a:solidFill>
              <a:latin typeface="Helvetica Neue"/>
            </a:endParaRPr>
          </a:p>
          <a:p>
            <a:pPr marL="342900" indent="-342900" algn="l">
              <a:buFont typeface="Arial" panose="020B0604020202020204" pitchFamily="34" charset="0"/>
              <a:buChar char="•"/>
            </a:pPr>
            <a:r>
              <a:rPr lang="en-US" sz="1400" b="1" i="0" dirty="0">
                <a:solidFill>
                  <a:srgbClr val="000000"/>
                </a:solidFill>
                <a:effectLst/>
                <a:latin typeface="Helvetica Neue"/>
              </a:rPr>
              <a:t>A 1-m rise in sea level could jeopardize one-third of the world’s cropland either through direct flooding or through salt water intrusion and would enhance the emission of greenhouse gases further.</a:t>
            </a:r>
          </a:p>
          <a:p>
            <a:pPr marL="342900" indent="-342900" algn="l">
              <a:buFont typeface="Arial" panose="020B0604020202020204" pitchFamily="34" charset="0"/>
              <a:buChar char="•"/>
            </a:pPr>
            <a:endParaRPr lang="en-US" sz="1400" b="1" i="0" dirty="0">
              <a:solidFill>
                <a:schemeClr val="tx1"/>
              </a:solidFill>
              <a:effectLst/>
              <a:latin typeface="Helvetica Neue"/>
            </a:endParaRPr>
          </a:p>
        </p:txBody>
      </p:sp>
      <p:sp>
        <p:nvSpPr>
          <p:cNvPr id="3" name="Footer Placeholder 2">
            <a:extLst>
              <a:ext uri="{FF2B5EF4-FFF2-40B4-BE49-F238E27FC236}">
                <a16:creationId xmlns:a16="http://schemas.microsoft.com/office/drawing/2014/main" id="{20ED71B1-7851-43AD-8F7D-18071590E8BF}"/>
              </a:ext>
            </a:extLst>
          </p:cNvPr>
          <p:cNvSpPr>
            <a:spLocks noGrp="1"/>
          </p:cNvSpPr>
          <p:nvPr>
            <p:ph type="ftr" sz="quarter" idx="12"/>
          </p:nvPr>
        </p:nvSpPr>
        <p:spPr/>
        <p:txBody>
          <a:bodyPr/>
          <a:lstStyle/>
          <a:p>
            <a:r>
              <a:rPr lang="en-US" dirty="0"/>
              <a:t>S Sai Bala Subrahmanyam</a:t>
            </a:r>
          </a:p>
        </p:txBody>
      </p:sp>
      <p:sp>
        <p:nvSpPr>
          <p:cNvPr id="2" name="Slide Number Placeholder 1">
            <a:extLst>
              <a:ext uri="{FF2B5EF4-FFF2-40B4-BE49-F238E27FC236}">
                <a16:creationId xmlns:a16="http://schemas.microsoft.com/office/drawing/2014/main" id="{95F1F869-7372-4C01-A626-993295149E3E}"/>
              </a:ext>
            </a:extLst>
          </p:cNvPr>
          <p:cNvSpPr>
            <a:spLocks noGrp="1"/>
          </p:cNvSpPr>
          <p:nvPr>
            <p:ph type="sldNum" sz="quarter" idx="10"/>
          </p:nvPr>
        </p:nvSpPr>
        <p:spPr/>
        <p:txBody>
          <a:bodyPr/>
          <a:lstStyle/>
          <a:p>
            <a:fld id="{D495E168-DA5E-4888-8D8A-92B118324C14}" type="slidenum">
              <a:rPr lang="en-US" smtClean="0"/>
              <a:pPr/>
              <a:t>25</a:t>
            </a:fld>
            <a:endParaRPr lang="en-US" dirty="0"/>
          </a:p>
        </p:txBody>
      </p:sp>
    </p:spTree>
    <p:extLst>
      <p:ext uri="{BB962C8B-B14F-4D97-AF65-F5344CB8AC3E}">
        <p14:creationId xmlns:p14="http://schemas.microsoft.com/office/powerpoint/2010/main" val="42439058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3B30A82-8E4A-471C-A080-278975C952AA}"/>
              </a:ext>
            </a:extLst>
          </p:cNvPr>
          <p:cNvSpPr>
            <a:spLocks noGrp="1"/>
          </p:cNvSpPr>
          <p:nvPr>
            <p:ph type="ftr" sz="quarter" idx="12"/>
          </p:nvPr>
        </p:nvSpPr>
        <p:spPr/>
        <p:txBody>
          <a:bodyPr/>
          <a:lstStyle/>
          <a:p>
            <a:r>
              <a:rPr lang="en-US" dirty="0"/>
              <a:t>S Sai Bala Subrahmanyam</a:t>
            </a:r>
          </a:p>
        </p:txBody>
      </p:sp>
      <p:sp>
        <p:nvSpPr>
          <p:cNvPr id="2" name="Slide Number Placeholder 1">
            <a:extLst>
              <a:ext uri="{FF2B5EF4-FFF2-40B4-BE49-F238E27FC236}">
                <a16:creationId xmlns:a16="http://schemas.microsoft.com/office/drawing/2014/main" id="{8D8F9E36-CD39-4DDD-927C-C07E8C070A17}"/>
              </a:ext>
            </a:extLst>
          </p:cNvPr>
          <p:cNvSpPr>
            <a:spLocks noGrp="1"/>
          </p:cNvSpPr>
          <p:nvPr>
            <p:ph type="sldNum" sz="quarter" idx="10"/>
          </p:nvPr>
        </p:nvSpPr>
        <p:spPr/>
        <p:txBody>
          <a:bodyPr/>
          <a:lstStyle/>
          <a:p>
            <a:fld id="{D495E168-DA5E-4888-8D8A-92B118324C14}" type="slidenum">
              <a:rPr lang="en-US" smtClean="0"/>
              <a:pPr/>
              <a:t>26</a:t>
            </a:fld>
            <a:endParaRPr lang="en-US" dirty="0"/>
          </a:p>
        </p:txBody>
      </p:sp>
      <p:pic>
        <p:nvPicPr>
          <p:cNvPr id="7" name="Picture 6">
            <a:extLst>
              <a:ext uri="{FF2B5EF4-FFF2-40B4-BE49-F238E27FC236}">
                <a16:creationId xmlns:a16="http://schemas.microsoft.com/office/drawing/2014/main" id="{372290D6-4CBE-4309-8722-6B09DEC65B56}"/>
              </a:ext>
            </a:extLst>
          </p:cNvPr>
          <p:cNvPicPr>
            <a:picLocks noChangeAspect="1"/>
          </p:cNvPicPr>
          <p:nvPr/>
        </p:nvPicPr>
        <p:blipFill>
          <a:blip r:embed="rId2"/>
          <a:stretch>
            <a:fillRect/>
          </a:stretch>
        </p:blipFill>
        <p:spPr>
          <a:xfrm>
            <a:off x="1012670" y="374391"/>
            <a:ext cx="10166659" cy="4545823"/>
          </a:xfrm>
          <a:prstGeom prst="rect">
            <a:avLst/>
          </a:prstGeom>
        </p:spPr>
      </p:pic>
      <p:sp>
        <p:nvSpPr>
          <p:cNvPr id="8" name="TextBox 7">
            <a:extLst>
              <a:ext uri="{FF2B5EF4-FFF2-40B4-BE49-F238E27FC236}">
                <a16:creationId xmlns:a16="http://schemas.microsoft.com/office/drawing/2014/main" id="{D81B4C8A-6293-4282-942D-5F3969A6A5E4}"/>
              </a:ext>
            </a:extLst>
          </p:cNvPr>
          <p:cNvSpPr txBox="1"/>
          <p:nvPr/>
        </p:nvSpPr>
        <p:spPr>
          <a:xfrm>
            <a:off x="1012671" y="5195154"/>
            <a:ext cx="10166658" cy="646331"/>
          </a:xfrm>
          <a:prstGeom prst="rect">
            <a:avLst/>
          </a:prstGeom>
          <a:noFill/>
        </p:spPr>
        <p:txBody>
          <a:bodyPr wrap="square" rtlCol="0">
            <a:spAutoFit/>
          </a:bodyPr>
          <a:lstStyle/>
          <a:p>
            <a:pPr algn="ctr"/>
            <a:r>
              <a:rPr lang="en-US" b="1" i="0" dirty="0">
                <a:solidFill>
                  <a:schemeClr val="bg2"/>
                </a:solidFill>
                <a:effectLst/>
                <a:latin typeface="Helvetica Neue"/>
              </a:rPr>
              <a:t>From ANNUAL NDVI graph for INDIA, from the decreased values of NDVI, it is clearly evident that Vegetation of INDIA has taken a worse hit</a:t>
            </a:r>
          </a:p>
        </p:txBody>
      </p:sp>
    </p:spTree>
    <p:extLst>
      <p:ext uri="{BB962C8B-B14F-4D97-AF65-F5344CB8AC3E}">
        <p14:creationId xmlns:p14="http://schemas.microsoft.com/office/powerpoint/2010/main" val="9391126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3B30A82-8E4A-471C-A080-278975C952AA}"/>
              </a:ext>
            </a:extLst>
          </p:cNvPr>
          <p:cNvSpPr>
            <a:spLocks noGrp="1"/>
          </p:cNvSpPr>
          <p:nvPr>
            <p:ph type="ftr" sz="quarter" idx="12"/>
          </p:nvPr>
        </p:nvSpPr>
        <p:spPr/>
        <p:txBody>
          <a:bodyPr/>
          <a:lstStyle/>
          <a:p>
            <a:r>
              <a:rPr lang="en-US" dirty="0"/>
              <a:t>S Sai Bala Subrahmanyam</a:t>
            </a:r>
          </a:p>
        </p:txBody>
      </p:sp>
      <p:sp>
        <p:nvSpPr>
          <p:cNvPr id="2" name="Slide Number Placeholder 1">
            <a:extLst>
              <a:ext uri="{FF2B5EF4-FFF2-40B4-BE49-F238E27FC236}">
                <a16:creationId xmlns:a16="http://schemas.microsoft.com/office/drawing/2014/main" id="{8D8F9E36-CD39-4DDD-927C-C07E8C070A17}"/>
              </a:ext>
            </a:extLst>
          </p:cNvPr>
          <p:cNvSpPr>
            <a:spLocks noGrp="1"/>
          </p:cNvSpPr>
          <p:nvPr>
            <p:ph type="sldNum" sz="quarter" idx="10"/>
          </p:nvPr>
        </p:nvSpPr>
        <p:spPr/>
        <p:txBody>
          <a:bodyPr/>
          <a:lstStyle/>
          <a:p>
            <a:fld id="{D495E168-DA5E-4888-8D8A-92B118324C14}" type="slidenum">
              <a:rPr lang="en-US" smtClean="0"/>
              <a:pPr/>
              <a:t>27</a:t>
            </a:fld>
            <a:endParaRPr lang="en-US" dirty="0"/>
          </a:p>
        </p:txBody>
      </p:sp>
      <p:pic>
        <p:nvPicPr>
          <p:cNvPr id="5" name="Picture 4">
            <a:extLst>
              <a:ext uri="{FF2B5EF4-FFF2-40B4-BE49-F238E27FC236}">
                <a16:creationId xmlns:a16="http://schemas.microsoft.com/office/drawing/2014/main" id="{24C0C38B-5E87-4408-8528-5EF9B3C03A57}"/>
              </a:ext>
            </a:extLst>
          </p:cNvPr>
          <p:cNvPicPr>
            <a:picLocks noChangeAspect="1"/>
          </p:cNvPicPr>
          <p:nvPr/>
        </p:nvPicPr>
        <p:blipFill>
          <a:blip r:embed="rId2"/>
          <a:stretch>
            <a:fillRect/>
          </a:stretch>
        </p:blipFill>
        <p:spPr>
          <a:xfrm>
            <a:off x="1050921" y="637582"/>
            <a:ext cx="10090158" cy="4964228"/>
          </a:xfrm>
          <a:prstGeom prst="rect">
            <a:avLst/>
          </a:prstGeom>
        </p:spPr>
      </p:pic>
    </p:spTree>
    <p:extLst>
      <p:ext uri="{BB962C8B-B14F-4D97-AF65-F5344CB8AC3E}">
        <p14:creationId xmlns:p14="http://schemas.microsoft.com/office/powerpoint/2010/main" val="36993268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C77C5D-1541-4D4C-8CD9-E4CB2D74FBB4}"/>
              </a:ext>
            </a:extLst>
          </p:cNvPr>
          <p:cNvSpPr>
            <a:spLocks noGrp="1"/>
          </p:cNvSpPr>
          <p:nvPr>
            <p:ph type="title"/>
          </p:nvPr>
        </p:nvSpPr>
        <p:spPr/>
        <p:txBody>
          <a:bodyPr/>
          <a:lstStyle/>
          <a:p>
            <a:r>
              <a:rPr lang="en-US" dirty="0"/>
              <a:t>CONCLUSIONS</a:t>
            </a:r>
          </a:p>
        </p:txBody>
      </p:sp>
      <p:sp>
        <p:nvSpPr>
          <p:cNvPr id="4" name="Text Placeholder 3">
            <a:extLst>
              <a:ext uri="{FF2B5EF4-FFF2-40B4-BE49-F238E27FC236}">
                <a16:creationId xmlns:a16="http://schemas.microsoft.com/office/drawing/2014/main" id="{049B0BE2-2BDB-48DC-AE9B-F3B9BACA8247}"/>
              </a:ext>
            </a:extLst>
          </p:cNvPr>
          <p:cNvSpPr>
            <a:spLocks noGrp="1"/>
          </p:cNvSpPr>
          <p:nvPr>
            <p:ph type="body" sz="quarter" idx="16"/>
          </p:nvPr>
        </p:nvSpPr>
        <p:spPr>
          <a:xfrm>
            <a:off x="717981" y="2334827"/>
            <a:ext cx="10756037" cy="3083866"/>
          </a:xfrm>
          <a:solidFill>
            <a:schemeClr val="bg2"/>
          </a:solidFill>
        </p:spPr>
        <p:txBody>
          <a:bodyPr/>
          <a:lstStyle/>
          <a:p>
            <a:pPr marL="342900" indent="-342900" algn="l">
              <a:buFont typeface="Arial" panose="020B0604020202020204" pitchFamily="34" charset="0"/>
              <a:buChar char="•"/>
            </a:pPr>
            <a:r>
              <a:rPr lang="en-US" sz="1800" b="1" i="0" dirty="0">
                <a:solidFill>
                  <a:schemeClr val="tx1"/>
                </a:solidFill>
                <a:effectLst/>
                <a:latin typeface="Helvetica Neue"/>
              </a:rPr>
              <a:t>We can clearly see the decrease in greenery from previous choropleth map of India.</a:t>
            </a:r>
          </a:p>
          <a:p>
            <a:pPr marL="342900" indent="-342900" algn="l">
              <a:buFont typeface="Arial" panose="020B0604020202020204" pitchFamily="34" charset="0"/>
              <a:buChar char="•"/>
            </a:pPr>
            <a:r>
              <a:rPr lang="en-US" sz="1800" b="1" dirty="0">
                <a:solidFill>
                  <a:schemeClr val="tx1"/>
                </a:solidFill>
                <a:latin typeface="Helvetica Neue"/>
              </a:rPr>
              <a:t>We can </a:t>
            </a:r>
            <a:r>
              <a:rPr lang="en-US" sz="1800" b="1" i="0" dirty="0">
                <a:solidFill>
                  <a:schemeClr val="tx1"/>
                </a:solidFill>
                <a:effectLst/>
                <a:latin typeface="Helvetica Neue"/>
              </a:rPr>
              <a:t>also infer that there is a dip in NDVI and EVI values from graphical analysis of each city.</a:t>
            </a:r>
          </a:p>
          <a:p>
            <a:pPr marL="342900" indent="-342900" algn="l">
              <a:buFont typeface="Arial" panose="020B0604020202020204" pitchFamily="34" charset="0"/>
              <a:buChar char="•"/>
            </a:pPr>
            <a:r>
              <a:rPr lang="en-US" sz="1800" b="1" dirty="0">
                <a:solidFill>
                  <a:schemeClr val="tx1"/>
                </a:solidFill>
                <a:latin typeface="Helvetica Neue"/>
              </a:rPr>
              <a:t>We have studied how climate change effects green vegetation and with decrease in vegetation we can conclude that Climate change is for real.</a:t>
            </a:r>
          </a:p>
          <a:p>
            <a:pPr marL="342900" indent="-342900" algn="l">
              <a:buFont typeface="Arial" panose="020B0604020202020204" pitchFamily="34" charset="0"/>
              <a:buChar char="•"/>
            </a:pPr>
            <a:endParaRPr lang="en-US" sz="1800" b="1" i="0" dirty="0">
              <a:solidFill>
                <a:schemeClr val="tx1"/>
              </a:solidFill>
              <a:effectLst/>
              <a:latin typeface="Helvetica Neue"/>
            </a:endParaRPr>
          </a:p>
          <a:p>
            <a:r>
              <a:rPr lang="en-US" sz="4400" b="1" dirty="0">
                <a:solidFill>
                  <a:schemeClr val="accent6">
                    <a:lumMod val="50000"/>
                  </a:schemeClr>
                </a:solidFill>
                <a:latin typeface="Helvetica Neue"/>
              </a:rPr>
              <a:t>Climate change is not a myth!!!!!</a:t>
            </a:r>
            <a:endParaRPr lang="en-US" sz="4400" b="1" i="0" dirty="0">
              <a:solidFill>
                <a:schemeClr val="accent6">
                  <a:lumMod val="50000"/>
                </a:schemeClr>
              </a:solidFill>
              <a:effectLst/>
              <a:latin typeface="Helvetica Neue"/>
            </a:endParaRPr>
          </a:p>
        </p:txBody>
      </p:sp>
      <p:sp>
        <p:nvSpPr>
          <p:cNvPr id="3" name="Footer Placeholder 2">
            <a:extLst>
              <a:ext uri="{FF2B5EF4-FFF2-40B4-BE49-F238E27FC236}">
                <a16:creationId xmlns:a16="http://schemas.microsoft.com/office/drawing/2014/main" id="{20ED71B1-7851-43AD-8F7D-18071590E8BF}"/>
              </a:ext>
            </a:extLst>
          </p:cNvPr>
          <p:cNvSpPr>
            <a:spLocks noGrp="1"/>
          </p:cNvSpPr>
          <p:nvPr>
            <p:ph type="ftr" sz="quarter" idx="12"/>
          </p:nvPr>
        </p:nvSpPr>
        <p:spPr/>
        <p:txBody>
          <a:bodyPr/>
          <a:lstStyle/>
          <a:p>
            <a:r>
              <a:rPr lang="en-US" dirty="0"/>
              <a:t>S Sai Bala Subrahmanyam</a:t>
            </a:r>
          </a:p>
        </p:txBody>
      </p:sp>
      <p:sp>
        <p:nvSpPr>
          <p:cNvPr id="2" name="Slide Number Placeholder 1">
            <a:extLst>
              <a:ext uri="{FF2B5EF4-FFF2-40B4-BE49-F238E27FC236}">
                <a16:creationId xmlns:a16="http://schemas.microsoft.com/office/drawing/2014/main" id="{95F1F869-7372-4C01-A626-993295149E3E}"/>
              </a:ext>
            </a:extLst>
          </p:cNvPr>
          <p:cNvSpPr>
            <a:spLocks noGrp="1"/>
          </p:cNvSpPr>
          <p:nvPr>
            <p:ph type="sldNum" sz="quarter" idx="10"/>
          </p:nvPr>
        </p:nvSpPr>
        <p:spPr/>
        <p:txBody>
          <a:bodyPr/>
          <a:lstStyle/>
          <a:p>
            <a:fld id="{D495E168-DA5E-4888-8D8A-92B118324C14}" type="slidenum">
              <a:rPr lang="en-US" smtClean="0"/>
              <a:pPr/>
              <a:t>28</a:t>
            </a:fld>
            <a:endParaRPr lang="en-US" dirty="0"/>
          </a:p>
        </p:txBody>
      </p:sp>
    </p:spTree>
    <p:extLst>
      <p:ext uri="{BB962C8B-B14F-4D97-AF65-F5344CB8AC3E}">
        <p14:creationId xmlns:p14="http://schemas.microsoft.com/office/powerpoint/2010/main" val="37290497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C77C5D-1541-4D4C-8CD9-E4CB2D74FBB4}"/>
              </a:ext>
            </a:extLst>
          </p:cNvPr>
          <p:cNvSpPr>
            <a:spLocks noGrp="1"/>
          </p:cNvSpPr>
          <p:nvPr>
            <p:ph type="title"/>
          </p:nvPr>
        </p:nvSpPr>
        <p:spPr/>
        <p:txBody>
          <a:bodyPr/>
          <a:lstStyle/>
          <a:p>
            <a:r>
              <a:rPr lang="en-US" dirty="0"/>
              <a:t>REFERENCES</a:t>
            </a:r>
          </a:p>
        </p:txBody>
      </p:sp>
      <p:sp>
        <p:nvSpPr>
          <p:cNvPr id="4" name="Text Placeholder 3">
            <a:extLst>
              <a:ext uri="{FF2B5EF4-FFF2-40B4-BE49-F238E27FC236}">
                <a16:creationId xmlns:a16="http://schemas.microsoft.com/office/drawing/2014/main" id="{049B0BE2-2BDB-48DC-AE9B-F3B9BACA8247}"/>
              </a:ext>
            </a:extLst>
          </p:cNvPr>
          <p:cNvSpPr>
            <a:spLocks noGrp="1"/>
          </p:cNvSpPr>
          <p:nvPr>
            <p:ph type="body" sz="quarter" idx="16"/>
          </p:nvPr>
        </p:nvSpPr>
        <p:spPr>
          <a:xfrm>
            <a:off x="717981" y="2334827"/>
            <a:ext cx="10756037" cy="3083866"/>
          </a:xfrm>
          <a:solidFill>
            <a:schemeClr val="bg2"/>
          </a:solidFill>
        </p:spPr>
        <p:txBody>
          <a:bodyPr vert="horz" lIns="0" tIns="45720" rIns="0" bIns="45720" rtlCol="0" anchor="t">
            <a:noAutofit/>
          </a:bodyPr>
          <a:lstStyle/>
          <a:p>
            <a:pPr marL="342900" indent="-342900" algn="l">
              <a:buFont typeface="Arial" panose="020B0604020202020204" pitchFamily="34" charset="0"/>
              <a:buChar char="•"/>
            </a:pPr>
            <a:endParaRPr lang="en-US" sz="1600" b="1" dirty="0">
              <a:solidFill>
                <a:schemeClr val="tx1">
                  <a:lumMod val="95000"/>
                  <a:lumOff val="5000"/>
                </a:schemeClr>
              </a:solidFill>
              <a:latin typeface="Helvetica Neue"/>
            </a:endParaRPr>
          </a:p>
          <a:p>
            <a:pPr marL="342900" indent="-342900" algn="l">
              <a:buFont typeface="Arial" panose="020B0604020202020204" pitchFamily="34" charset="0"/>
              <a:buChar char="•"/>
            </a:pPr>
            <a:endParaRPr lang="en-US" sz="1600" b="1" i="0" dirty="0">
              <a:solidFill>
                <a:schemeClr val="tx1">
                  <a:lumMod val="95000"/>
                  <a:lumOff val="5000"/>
                </a:schemeClr>
              </a:solidFill>
              <a:effectLst/>
              <a:latin typeface="Helvetica Neue"/>
            </a:endParaRPr>
          </a:p>
          <a:p>
            <a:pPr marL="342900" indent="-342900" algn="l">
              <a:buAutoNum type="arabicPeriod"/>
            </a:pPr>
            <a:r>
              <a:rPr lang="en-US" sz="1600" dirty="0">
                <a:solidFill>
                  <a:schemeClr val="tx1">
                    <a:lumMod val="95000"/>
                    <a:lumOff val="5000"/>
                  </a:schemeClr>
                </a:solidFill>
                <a:ea typeface="+mn-lt"/>
                <a:cs typeface="+mn-lt"/>
              </a:rPr>
              <a:t>https://eos.com/blog/ndvi-faq-all-you-need-to-</a:t>
            </a:r>
            <a:r>
              <a:rPr lang="en-US" sz="1600" u="sng" dirty="0">
                <a:solidFill>
                  <a:schemeClr val="tx1">
                    <a:lumMod val="95000"/>
                    <a:lumOff val="5000"/>
                  </a:schemeClr>
                </a:solidFill>
                <a:ea typeface="+mn-lt"/>
                <a:cs typeface="+mn-lt"/>
              </a:rPr>
              <a:t>know</a:t>
            </a:r>
            <a:r>
              <a:rPr lang="en-US" sz="1600" dirty="0">
                <a:solidFill>
                  <a:schemeClr val="tx1">
                    <a:lumMod val="95000"/>
                    <a:lumOff val="5000"/>
                  </a:schemeClr>
                </a:solidFill>
                <a:ea typeface="+mn-lt"/>
                <a:cs typeface="+mn-lt"/>
              </a:rPr>
              <a:t>-about-ndvi/#:~:text=In%20most%20cases%2C%20NDVI%20values,possible%20density%20of%20green%20leaves</a:t>
            </a:r>
          </a:p>
          <a:p>
            <a:pPr marL="342900" indent="-342900" algn="l">
              <a:buAutoNum type="arabicPeriod"/>
            </a:pPr>
            <a:r>
              <a:rPr lang="en-US" sz="1600" dirty="0">
                <a:solidFill>
                  <a:schemeClr val="tx1">
                    <a:lumMod val="95000"/>
                    <a:lumOff val="5000"/>
                  </a:schemeClr>
                </a:solidFill>
                <a:ea typeface="+mn-lt"/>
                <a:cs typeface="+mn-lt"/>
              </a:rPr>
              <a:t>https://eos.com/blog/6-spectral-indexes-on-top-of-ndvi-to-make-your-vegetation-analysis-complete/</a:t>
            </a:r>
            <a:endParaRPr lang="en-US">
              <a:solidFill>
                <a:schemeClr val="tx1">
                  <a:lumMod val="95000"/>
                  <a:lumOff val="5000"/>
                </a:schemeClr>
              </a:solidFill>
            </a:endParaRPr>
          </a:p>
          <a:p>
            <a:pPr marL="342900" indent="-342900" algn="l">
              <a:buAutoNum type="arabicPeriod"/>
            </a:pPr>
            <a:r>
              <a:rPr lang="en-US" sz="1600" dirty="0">
                <a:solidFill>
                  <a:schemeClr val="tx1">
                    <a:lumMod val="95000"/>
                    <a:lumOff val="5000"/>
                  </a:schemeClr>
                </a:solidFill>
                <a:ea typeface="+mn-lt"/>
                <a:cs typeface="+mn-lt"/>
              </a:rPr>
              <a:t>https://link.springer.com/chapter/10.1007/978-94-007-5370-9_4</a:t>
            </a:r>
            <a:endParaRPr lang="en-US" dirty="0">
              <a:solidFill>
                <a:schemeClr val="tx1">
                  <a:lumMod val="95000"/>
                  <a:lumOff val="5000"/>
                </a:schemeClr>
              </a:solidFill>
            </a:endParaRPr>
          </a:p>
        </p:txBody>
      </p:sp>
      <p:sp>
        <p:nvSpPr>
          <p:cNvPr id="3" name="Footer Placeholder 2">
            <a:extLst>
              <a:ext uri="{FF2B5EF4-FFF2-40B4-BE49-F238E27FC236}">
                <a16:creationId xmlns:a16="http://schemas.microsoft.com/office/drawing/2014/main" id="{20ED71B1-7851-43AD-8F7D-18071590E8BF}"/>
              </a:ext>
            </a:extLst>
          </p:cNvPr>
          <p:cNvSpPr>
            <a:spLocks noGrp="1"/>
          </p:cNvSpPr>
          <p:nvPr>
            <p:ph type="ftr" sz="quarter" idx="12"/>
          </p:nvPr>
        </p:nvSpPr>
        <p:spPr/>
        <p:txBody>
          <a:bodyPr/>
          <a:lstStyle/>
          <a:p>
            <a:r>
              <a:rPr lang="en-US"/>
              <a:t>M P Harshavardhan</a:t>
            </a:r>
          </a:p>
        </p:txBody>
      </p:sp>
      <p:sp>
        <p:nvSpPr>
          <p:cNvPr id="2" name="Slide Number Placeholder 1">
            <a:extLst>
              <a:ext uri="{FF2B5EF4-FFF2-40B4-BE49-F238E27FC236}">
                <a16:creationId xmlns:a16="http://schemas.microsoft.com/office/drawing/2014/main" id="{95F1F869-7372-4C01-A626-993295149E3E}"/>
              </a:ext>
            </a:extLst>
          </p:cNvPr>
          <p:cNvSpPr>
            <a:spLocks noGrp="1"/>
          </p:cNvSpPr>
          <p:nvPr>
            <p:ph type="sldNum" sz="quarter" idx="10"/>
          </p:nvPr>
        </p:nvSpPr>
        <p:spPr/>
        <p:txBody>
          <a:bodyPr/>
          <a:lstStyle/>
          <a:p>
            <a:fld id="{D495E168-DA5E-4888-8D8A-92B118324C14}" type="slidenum">
              <a:rPr lang="en-US" smtClean="0"/>
              <a:pPr/>
              <a:t>29</a:t>
            </a:fld>
            <a:endParaRPr lang="en-US" dirty="0"/>
          </a:p>
        </p:txBody>
      </p:sp>
    </p:spTree>
    <p:extLst>
      <p:ext uri="{BB962C8B-B14F-4D97-AF65-F5344CB8AC3E}">
        <p14:creationId xmlns:p14="http://schemas.microsoft.com/office/powerpoint/2010/main" val="4085154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p:txBody>
          <a:bodyPr/>
          <a:lstStyle/>
          <a:p>
            <a:r>
              <a:rPr lang="en-US" dirty="0"/>
              <a:t>PROBLEM STATEMENT</a:t>
            </a:r>
          </a:p>
        </p:txBody>
      </p:sp>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0"/>
          </p:nvPr>
        </p:nvSpPr>
        <p:spPr/>
        <p:txBody>
          <a:bodyPr/>
          <a:lstStyle/>
          <a:p>
            <a:fld id="{D495E168-DA5E-4888-8D8A-92B118324C14}" type="slidenum">
              <a:rPr lang="en-US" smtClean="0"/>
              <a:pPr/>
              <a:t>3</a:t>
            </a:fld>
            <a:endParaRPr lang="en-US" dirty="0"/>
          </a:p>
        </p:txBody>
      </p:sp>
      <p:sp>
        <p:nvSpPr>
          <p:cNvPr id="4" name="Footer Placeholder 3">
            <a:extLst>
              <a:ext uri="{FF2B5EF4-FFF2-40B4-BE49-F238E27FC236}">
                <a16:creationId xmlns:a16="http://schemas.microsoft.com/office/drawing/2014/main" id="{E7E3D7C1-6919-4785-9AEE-1F6673CA07C3}"/>
              </a:ext>
            </a:extLst>
          </p:cNvPr>
          <p:cNvSpPr>
            <a:spLocks noGrp="1"/>
          </p:cNvSpPr>
          <p:nvPr>
            <p:ph type="ftr" sz="quarter" idx="12"/>
          </p:nvPr>
        </p:nvSpPr>
        <p:spPr/>
        <p:txBody>
          <a:bodyPr/>
          <a:lstStyle/>
          <a:p>
            <a:r>
              <a:rPr lang="en-US" dirty="0"/>
              <a:t>A Vasanth</a:t>
            </a:r>
          </a:p>
        </p:txBody>
      </p:sp>
      <p:sp>
        <p:nvSpPr>
          <p:cNvPr id="5" name="Text Placeholder 4">
            <a:extLst>
              <a:ext uri="{FF2B5EF4-FFF2-40B4-BE49-F238E27FC236}">
                <a16:creationId xmlns:a16="http://schemas.microsoft.com/office/drawing/2014/main" id="{171A006E-2552-45AA-81E6-9D6D26A503C2}"/>
              </a:ext>
            </a:extLst>
          </p:cNvPr>
          <p:cNvSpPr>
            <a:spLocks noGrp="1"/>
          </p:cNvSpPr>
          <p:nvPr>
            <p:ph type="body" sz="quarter" idx="1"/>
          </p:nvPr>
        </p:nvSpPr>
        <p:spPr>
          <a:xfrm>
            <a:off x="477716" y="2031846"/>
            <a:ext cx="11236568" cy="3453413"/>
          </a:xfrm>
        </p:spPr>
        <p:txBody>
          <a:bodyPr>
            <a:normAutofit/>
          </a:bodyPr>
          <a:lstStyle/>
          <a:p>
            <a:pPr rtl="0"/>
            <a:r>
              <a:rPr lang="en-US" sz="2000" b="0" i="0" dirty="0">
                <a:solidFill>
                  <a:srgbClr val="000000"/>
                </a:solidFill>
                <a:effectLst/>
                <a:latin typeface="Helvetica Neue"/>
              </a:rPr>
              <a:t>With the exponential increase in technology, production and population in the recent years, these impacts on the environment are more significant then ever before. In this post industrial revolution era, to meet the ever-increasing needs of the population, huge industries are set up leading to release of enormous amount of greenhouse gases and non-renewable resources are exploited. We are now in a stage where we can literally taste the climate change.</a:t>
            </a:r>
          </a:p>
          <a:p>
            <a:pPr rtl="0"/>
            <a:r>
              <a:rPr lang="en-US" sz="2000" b="0" i="0" dirty="0">
                <a:solidFill>
                  <a:srgbClr val="000000"/>
                </a:solidFill>
                <a:effectLst/>
                <a:latin typeface="Helvetica Neue"/>
              </a:rPr>
              <a:t>Though some nations are focusing on curbing deforestation and boosting renewable energy sources, but it takes many years for the whole world to properly implement that considering different status of development in different countries.</a:t>
            </a:r>
          </a:p>
          <a:p>
            <a:pPr rtl="0"/>
            <a:r>
              <a:rPr lang="en-US" sz="2000" b="0" i="0" dirty="0">
                <a:solidFill>
                  <a:srgbClr val="000000"/>
                </a:solidFill>
                <a:effectLst/>
                <a:latin typeface="Helvetica Neue"/>
              </a:rPr>
              <a:t>At stake are hundreds of millions of lives, innumerable species and ecosystems, the health and viability of the economy, and the future habitability of this planet.</a:t>
            </a:r>
          </a:p>
        </p:txBody>
      </p:sp>
    </p:spTree>
    <p:extLst>
      <p:ext uri="{BB962C8B-B14F-4D97-AF65-F5344CB8AC3E}">
        <p14:creationId xmlns:p14="http://schemas.microsoft.com/office/powerpoint/2010/main" val="32199426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B381BA-F1D7-483F-B759-9C3451355503}"/>
              </a:ext>
            </a:extLst>
          </p:cNvPr>
          <p:cNvSpPr>
            <a:spLocks noGrp="1"/>
          </p:cNvSpPr>
          <p:nvPr>
            <p:ph type="title"/>
          </p:nvPr>
        </p:nvSpPr>
        <p:spPr/>
        <p:txBody>
          <a:bodyPr/>
          <a:lstStyle/>
          <a:p>
            <a:r>
              <a:rPr lang="en-US" dirty="0"/>
              <a:t>THANK YOU!</a:t>
            </a:r>
          </a:p>
        </p:txBody>
      </p:sp>
      <p:sp>
        <p:nvSpPr>
          <p:cNvPr id="4" name="Text Placeholder 3">
            <a:extLst>
              <a:ext uri="{FF2B5EF4-FFF2-40B4-BE49-F238E27FC236}">
                <a16:creationId xmlns:a16="http://schemas.microsoft.com/office/drawing/2014/main" id="{A412BBAB-4628-42F5-BF78-BE0E59475133}"/>
              </a:ext>
            </a:extLst>
          </p:cNvPr>
          <p:cNvSpPr>
            <a:spLocks noGrp="1"/>
          </p:cNvSpPr>
          <p:nvPr>
            <p:ph type="body" sz="quarter" idx="13"/>
          </p:nvPr>
        </p:nvSpPr>
        <p:spPr>
          <a:xfrm>
            <a:off x="1050857" y="2655074"/>
            <a:ext cx="10090287" cy="3071023"/>
          </a:xfrm>
        </p:spPr>
        <p:txBody>
          <a:bodyPr/>
          <a:lstStyle/>
          <a:p>
            <a:r>
              <a:rPr lang="en-US" dirty="0"/>
              <a:t>S Sai Bala Subrahmanyam   B180522CS</a:t>
            </a:r>
          </a:p>
          <a:p>
            <a:r>
              <a:rPr lang="en-US" dirty="0"/>
              <a:t>Ambati Vasanth Kumar Reddy   B180289CS</a:t>
            </a:r>
          </a:p>
          <a:p>
            <a:r>
              <a:rPr lang="en-US" dirty="0"/>
              <a:t>Govindu C J V S Kasyap   B180509CS</a:t>
            </a:r>
          </a:p>
          <a:p>
            <a:r>
              <a:rPr lang="en-US" dirty="0"/>
              <a:t>Martha Sai Krishna   B180258CS</a:t>
            </a:r>
          </a:p>
          <a:p>
            <a:r>
              <a:rPr lang="en-US" dirty="0"/>
              <a:t>M P Harshavardhan   B180222CS</a:t>
            </a:r>
          </a:p>
        </p:txBody>
      </p:sp>
    </p:spTree>
    <p:extLst>
      <p:ext uri="{BB962C8B-B14F-4D97-AF65-F5344CB8AC3E}">
        <p14:creationId xmlns:p14="http://schemas.microsoft.com/office/powerpoint/2010/main" val="3309279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p:txBody>
          <a:bodyPr>
            <a:normAutofit/>
          </a:bodyPr>
          <a:lstStyle/>
          <a:p>
            <a:r>
              <a:rPr lang="en-US" dirty="0"/>
              <a:t>DATASET</a:t>
            </a:r>
          </a:p>
        </p:txBody>
      </p:sp>
      <p:sp>
        <p:nvSpPr>
          <p:cNvPr id="5" name="Text Placeholder 4">
            <a:extLst>
              <a:ext uri="{FF2B5EF4-FFF2-40B4-BE49-F238E27FC236}">
                <a16:creationId xmlns:a16="http://schemas.microsoft.com/office/drawing/2014/main" id="{099A8D28-D968-408D-AA5E-1B16F071D7DF}"/>
              </a:ext>
            </a:extLst>
          </p:cNvPr>
          <p:cNvSpPr>
            <a:spLocks noGrp="1"/>
          </p:cNvSpPr>
          <p:nvPr>
            <p:ph type="body" sz="quarter" idx="13"/>
          </p:nvPr>
        </p:nvSpPr>
        <p:spPr/>
        <p:txBody>
          <a:bodyPr/>
          <a:lstStyle/>
          <a:p>
            <a:r>
              <a:rPr lang="en-IN" b="0" i="0" dirty="0">
                <a:effectLst/>
                <a:latin typeface="Roboto"/>
              </a:rPr>
              <a:t>MOD13A2.006 Terra Vegetation Indices 16-Day Global 1km</a:t>
            </a:r>
          </a:p>
        </p:txBody>
      </p:sp>
      <p:sp>
        <p:nvSpPr>
          <p:cNvPr id="4" name="Footer Placeholder 3">
            <a:extLst>
              <a:ext uri="{FF2B5EF4-FFF2-40B4-BE49-F238E27FC236}">
                <a16:creationId xmlns:a16="http://schemas.microsoft.com/office/drawing/2014/main" id="{FF626BF0-5F0E-4D61-B97D-E6ED486CD89E}"/>
              </a:ext>
            </a:extLst>
          </p:cNvPr>
          <p:cNvSpPr>
            <a:spLocks noGrp="1"/>
          </p:cNvSpPr>
          <p:nvPr>
            <p:ph type="ftr" sz="quarter" idx="12"/>
          </p:nvPr>
        </p:nvSpPr>
        <p:spPr/>
        <p:txBody>
          <a:bodyPr/>
          <a:lstStyle/>
          <a:p>
            <a:r>
              <a:rPr lang="en-US" dirty="0"/>
              <a:t>G </a:t>
            </a:r>
            <a:r>
              <a:rPr lang="en-US" dirty="0" err="1"/>
              <a:t>Kasyap</a:t>
            </a:r>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a:lstStyle/>
          <a:p>
            <a:fld id="{D495E168-DA5E-4888-8D8A-92B118324C14}" type="slidenum">
              <a:rPr lang="en-US" smtClean="0"/>
              <a:pPr/>
              <a:t>4</a:t>
            </a:fld>
            <a:endParaRPr lang="en-US" dirty="0"/>
          </a:p>
        </p:txBody>
      </p:sp>
      <p:sp>
        <p:nvSpPr>
          <p:cNvPr id="7" name="TextBox 6">
            <a:extLst>
              <a:ext uri="{FF2B5EF4-FFF2-40B4-BE49-F238E27FC236}">
                <a16:creationId xmlns:a16="http://schemas.microsoft.com/office/drawing/2014/main" id="{FDC15D33-26C7-439B-B911-BC5438BA895A}"/>
              </a:ext>
            </a:extLst>
          </p:cNvPr>
          <p:cNvSpPr txBox="1"/>
          <p:nvPr/>
        </p:nvSpPr>
        <p:spPr>
          <a:xfrm>
            <a:off x="838200" y="3046180"/>
            <a:ext cx="2698944" cy="446276"/>
          </a:xfrm>
          <a:prstGeom prst="rect">
            <a:avLst/>
          </a:prstGeom>
          <a:noFill/>
        </p:spPr>
        <p:txBody>
          <a:bodyPr wrap="none" rtlCol="0">
            <a:spAutoFit/>
          </a:bodyPr>
          <a:lstStyle/>
          <a:p>
            <a:r>
              <a:rPr lang="en-IN" sz="2300" dirty="0">
                <a:solidFill>
                  <a:schemeClr val="bg2"/>
                </a:solidFill>
              </a:rPr>
              <a:t>Variables: NDVI, EVI </a:t>
            </a:r>
          </a:p>
        </p:txBody>
      </p:sp>
      <p:sp>
        <p:nvSpPr>
          <p:cNvPr id="10" name="TextBox 9">
            <a:extLst>
              <a:ext uri="{FF2B5EF4-FFF2-40B4-BE49-F238E27FC236}">
                <a16:creationId xmlns:a16="http://schemas.microsoft.com/office/drawing/2014/main" id="{EF94831B-39D0-47FD-A449-999F11BDC2BC}"/>
              </a:ext>
            </a:extLst>
          </p:cNvPr>
          <p:cNvSpPr txBox="1"/>
          <p:nvPr/>
        </p:nvSpPr>
        <p:spPr>
          <a:xfrm>
            <a:off x="838200" y="3680431"/>
            <a:ext cx="4953740" cy="2062103"/>
          </a:xfrm>
          <a:prstGeom prst="rect">
            <a:avLst/>
          </a:prstGeom>
          <a:noFill/>
        </p:spPr>
        <p:txBody>
          <a:bodyPr wrap="square" rtlCol="0">
            <a:spAutoFit/>
          </a:bodyPr>
          <a:lstStyle/>
          <a:p>
            <a:r>
              <a:rPr lang="en-US" sz="1600" b="0" i="0" dirty="0">
                <a:solidFill>
                  <a:schemeClr val="bg2"/>
                </a:solidFill>
                <a:effectLst/>
                <a:latin typeface="Roboto"/>
              </a:rPr>
              <a:t>The MOD13A2 V6 product provides two Vegetation Indices (VI): the Normalized Difference Vegetation Index (NDVI) and the Enhanced Vegetation Index (EVI). The NDVI is referred to as the continuity index to the existing National Oceanic and Atmospheric Administration-Advanced Very High Resolution Radiometer (NOAA-AVHRR) derived NDVI. The EVI has improved sensitivity over high biomass regions.</a:t>
            </a:r>
            <a:endParaRPr lang="en-IN" sz="1600" dirty="0">
              <a:solidFill>
                <a:schemeClr val="bg2"/>
              </a:solidFill>
            </a:endParaRPr>
          </a:p>
        </p:txBody>
      </p:sp>
    </p:spTree>
    <p:extLst>
      <p:ext uri="{BB962C8B-B14F-4D97-AF65-F5344CB8AC3E}">
        <p14:creationId xmlns:p14="http://schemas.microsoft.com/office/powerpoint/2010/main" val="3733523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p:txBody>
          <a:bodyPr/>
          <a:lstStyle/>
          <a:p>
            <a:r>
              <a:rPr lang="en-US" dirty="0"/>
              <a:t>MAIN OBJECTIVE</a:t>
            </a:r>
          </a:p>
        </p:txBody>
      </p:sp>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0"/>
          </p:nvPr>
        </p:nvSpPr>
        <p:spPr/>
        <p:txBody>
          <a:bodyPr/>
          <a:lstStyle/>
          <a:p>
            <a:fld id="{D495E168-DA5E-4888-8D8A-92B118324C14}" type="slidenum">
              <a:rPr lang="en-US" smtClean="0"/>
              <a:pPr/>
              <a:t>5</a:t>
            </a:fld>
            <a:endParaRPr lang="en-US" dirty="0"/>
          </a:p>
        </p:txBody>
      </p:sp>
      <p:sp>
        <p:nvSpPr>
          <p:cNvPr id="4" name="Footer Placeholder 3">
            <a:extLst>
              <a:ext uri="{FF2B5EF4-FFF2-40B4-BE49-F238E27FC236}">
                <a16:creationId xmlns:a16="http://schemas.microsoft.com/office/drawing/2014/main" id="{E7E3D7C1-6919-4785-9AEE-1F6673CA07C3}"/>
              </a:ext>
            </a:extLst>
          </p:cNvPr>
          <p:cNvSpPr>
            <a:spLocks noGrp="1"/>
          </p:cNvSpPr>
          <p:nvPr>
            <p:ph type="ftr" sz="quarter" idx="12"/>
          </p:nvPr>
        </p:nvSpPr>
        <p:spPr/>
        <p:txBody>
          <a:bodyPr/>
          <a:lstStyle/>
          <a:p>
            <a:r>
              <a:rPr lang="en-US" dirty="0"/>
              <a:t>G </a:t>
            </a:r>
            <a:r>
              <a:rPr lang="en-US" dirty="0" err="1"/>
              <a:t>Kasyap</a:t>
            </a:r>
          </a:p>
        </p:txBody>
      </p:sp>
      <p:sp>
        <p:nvSpPr>
          <p:cNvPr id="5" name="Text Placeholder 4">
            <a:extLst>
              <a:ext uri="{FF2B5EF4-FFF2-40B4-BE49-F238E27FC236}">
                <a16:creationId xmlns:a16="http://schemas.microsoft.com/office/drawing/2014/main" id="{171A006E-2552-45AA-81E6-9D6D26A503C2}"/>
              </a:ext>
            </a:extLst>
          </p:cNvPr>
          <p:cNvSpPr>
            <a:spLocks noGrp="1"/>
          </p:cNvSpPr>
          <p:nvPr>
            <p:ph type="body" sz="quarter" idx="1"/>
          </p:nvPr>
        </p:nvSpPr>
        <p:spPr>
          <a:xfrm>
            <a:off x="314028" y="1904293"/>
            <a:ext cx="5589622" cy="3613645"/>
          </a:xfrm>
          <a:solidFill>
            <a:schemeClr val="bg2"/>
          </a:solidFill>
        </p:spPr>
        <p:txBody>
          <a:bodyPr>
            <a:normAutofit/>
          </a:bodyPr>
          <a:lstStyle/>
          <a:p>
            <a:pPr marL="457200" indent="-457200" algn="l" rtl="0">
              <a:buFont typeface="+mj-lt"/>
              <a:buAutoNum type="arabicPeriod"/>
            </a:pPr>
            <a:r>
              <a:rPr lang="en-US" sz="2000" dirty="0">
                <a:solidFill>
                  <a:schemeClr val="tx1"/>
                </a:solidFill>
                <a:latin typeface="Helvetica Neue"/>
              </a:rPr>
              <a:t>To analyze variations in NDVI and EVI over the span of 20 years (2000 - 2020)</a:t>
            </a:r>
          </a:p>
          <a:p>
            <a:pPr marL="457200" indent="-457200" algn="l" rtl="0">
              <a:buFont typeface="+mj-lt"/>
              <a:buAutoNum type="arabicPeriod"/>
            </a:pPr>
            <a:endParaRPr lang="en-US" sz="2000" b="0" i="0" dirty="0">
              <a:solidFill>
                <a:schemeClr val="tx1"/>
              </a:solidFill>
              <a:effectLst/>
              <a:latin typeface="Helvetica Neue"/>
            </a:endParaRPr>
          </a:p>
          <a:p>
            <a:pPr marL="457200" indent="-457200" algn="l" rtl="0">
              <a:buFont typeface="+mj-lt"/>
              <a:buAutoNum type="arabicPeriod"/>
            </a:pPr>
            <a:r>
              <a:rPr lang="en-US" sz="2000" dirty="0">
                <a:solidFill>
                  <a:schemeClr val="tx1"/>
                </a:solidFill>
                <a:latin typeface="Helvetica Neue"/>
              </a:rPr>
              <a:t>To forecast NDVI and EVI in upcoming year for Bangalore, Chennai, Delhi, Mumbai.</a:t>
            </a:r>
          </a:p>
          <a:p>
            <a:pPr marL="457200" indent="-457200" algn="l" rtl="0">
              <a:buFont typeface="+mj-lt"/>
              <a:buAutoNum type="arabicPeriod"/>
            </a:pPr>
            <a:endParaRPr lang="en-US" sz="2000" b="0" i="0" dirty="0">
              <a:solidFill>
                <a:schemeClr val="tx1"/>
              </a:solidFill>
              <a:effectLst/>
              <a:latin typeface="Helvetica Neue"/>
            </a:endParaRPr>
          </a:p>
          <a:p>
            <a:pPr marL="457200" indent="-457200" algn="l" rtl="0">
              <a:buFont typeface="+mj-lt"/>
              <a:buAutoNum type="arabicPeriod"/>
            </a:pPr>
            <a:r>
              <a:rPr lang="en-US" sz="2000" b="0" i="0" dirty="0">
                <a:solidFill>
                  <a:schemeClr val="tx1"/>
                </a:solidFill>
                <a:effectLst/>
                <a:latin typeface="Helvetica Neue"/>
              </a:rPr>
              <a:t>To answer th</a:t>
            </a:r>
            <a:r>
              <a:rPr lang="en-US" sz="2000" dirty="0">
                <a:solidFill>
                  <a:schemeClr val="tx1"/>
                </a:solidFill>
                <a:latin typeface="Helvetica Neue"/>
              </a:rPr>
              <a:t>e question “Is Climate change a myth?” based inferences made.</a:t>
            </a:r>
            <a:endParaRPr lang="en-US" sz="2000" b="0" i="0" dirty="0">
              <a:solidFill>
                <a:schemeClr val="tx1"/>
              </a:solidFill>
              <a:effectLst/>
              <a:latin typeface="Helvetica Neue"/>
            </a:endParaRPr>
          </a:p>
        </p:txBody>
      </p:sp>
      <p:pic>
        <p:nvPicPr>
          <p:cNvPr id="7" name="Picture 6">
            <a:extLst>
              <a:ext uri="{FF2B5EF4-FFF2-40B4-BE49-F238E27FC236}">
                <a16:creationId xmlns:a16="http://schemas.microsoft.com/office/drawing/2014/main" id="{05679BFC-B53D-4794-98F3-CDB0470E1257}"/>
              </a:ext>
            </a:extLst>
          </p:cNvPr>
          <p:cNvPicPr>
            <a:picLocks noChangeAspect="1"/>
          </p:cNvPicPr>
          <p:nvPr/>
        </p:nvPicPr>
        <p:blipFill rotWithShape="1">
          <a:blip r:embed="rId2"/>
          <a:srcRect b="6239"/>
          <a:stretch/>
        </p:blipFill>
        <p:spPr>
          <a:xfrm>
            <a:off x="6096000" y="1840131"/>
            <a:ext cx="5715000" cy="3741967"/>
          </a:xfrm>
          <a:prstGeom prst="rect">
            <a:avLst/>
          </a:prstGeom>
        </p:spPr>
      </p:pic>
    </p:spTree>
    <p:extLst>
      <p:ext uri="{BB962C8B-B14F-4D97-AF65-F5344CB8AC3E}">
        <p14:creationId xmlns:p14="http://schemas.microsoft.com/office/powerpoint/2010/main" val="1213763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B51AE-252F-4958-A1E9-67C57179FF35}"/>
              </a:ext>
            </a:extLst>
          </p:cNvPr>
          <p:cNvSpPr>
            <a:spLocks noGrp="1"/>
          </p:cNvSpPr>
          <p:nvPr>
            <p:ph type="title"/>
          </p:nvPr>
        </p:nvSpPr>
        <p:spPr>
          <a:xfrm>
            <a:off x="841248" y="1102338"/>
            <a:ext cx="5320386" cy="782638"/>
          </a:xfrm>
        </p:spPr>
        <p:txBody>
          <a:bodyPr/>
          <a:lstStyle/>
          <a:p>
            <a:r>
              <a:rPr lang="en-US" dirty="0"/>
              <a:t>TOOLS</a:t>
            </a:r>
          </a:p>
        </p:txBody>
      </p:sp>
      <p:sp>
        <p:nvSpPr>
          <p:cNvPr id="6" name="Text Placeholder 5">
            <a:extLst>
              <a:ext uri="{FF2B5EF4-FFF2-40B4-BE49-F238E27FC236}">
                <a16:creationId xmlns:a16="http://schemas.microsoft.com/office/drawing/2014/main" id="{A1FE0C33-CECE-4322-A29C-AEA87CDB13E3}"/>
              </a:ext>
            </a:extLst>
          </p:cNvPr>
          <p:cNvSpPr>
            <a:spLocks noGrp="1"/>
          </p:cNvSpPr>
          <p:nvPr>
            <p:ph type="body" sz="quarter" idx="15"/>
          </p:nvPr>
        </p:nvSpPr>
        <p:spPr>
          <a:xfrm>
            <a:off x="6817897" y="1125545"/>
            <a:ext cx="4927260" cy="1849304"/>
          </a:xfrm>
        </p:spPr>
        <p:txBody>
          <a:bodyPr>
            <a:normAutofit/>
          </a:bodyPr>
          <a:lstStyle/>
          <a:p>
            <a:r>
              <a:rPr lang="en-US" dirty="0"/>
              <a:t>IDE – Jupyter Notebook, Google Code Editor</a:t>
            </a:r>
          </a:p>
          <a:p>
            <a:r>
              <a:rPr lang="en-US" dirty="0"/>
              <a:t>Python, JavaScript</a:t>
            </a:r>
          </a:p>
          <a:p>
            <a:r>
              <a:rPr lang="en-US" dirty="0"/>
              <a:t>Libraries – pandas, sklearn, tensorflow</a:t>
            </a:r>
          </a:p>
          <a:p>
            <a:r>
              <a:rPr lang="en-US" dirty="0"/>
              <a:t>EDA – matplotlib, seaborn, geopandas</a:t>
            </a:r>
          </a:p>
          <a:p>
            <a:r>
              <a:rPr lang="en-US" dirty="0"/>
              <a:t>ML models – Regression, SVM, ANN, Decision Tree, Random Forest, XGBoost, CatBoost</a:t>
            </a:r>
          </a:p>
        </p:txBody>
      </p:sp>
      <p:sp>
        <p:nvSpPr>
          <p:cNvPr id="4" name="Footer Placeholder 3">
            <a:extLst>
              <a:ext uri="{FF2B5EF4-FFF2-40B4-BE49-F238E27FC236}">
                <a16:creationId xmlns:a16="http://schemas.microsoft.com/office/drawing/2014/main" id="{600D8D83-8EE8-4757-A48D-197DCB8CB8ED}"/>
              </a:ext>
            </a:extLst>
          </p:cNvPr>
          <p:cNvSpPr>
            <a:spLocks noGrp="1"/>
          </p:cNvSpPr>
          <p:nvPr>
            <p:ph type="ftr" sz="quarter" idx="12"/>
          </p:nvPr>
        </p:nvSpPr>
        <p:spPr>
          <a:xfrm>
            <a:off x="841248" y="2974849"/>
            <a:ext cx="3398763" cy="365125"/>
          </a:xfrm>
        </p:spPr>
        <p:txBody>
          <a:bodyPr/>
          <a:lstStyle/>
          <a:p>
            <a:r>
              <a:rPr lang="en-US" dirty="0"/>
              <a:t>M Sai Krishna</a:t>
            </a:r>
          </a:p>
        </p:txBody>
      </p:sp>
      <p:sp>
        <p:nvSpPr>
          <p:cNvPr id="3" name="Slide Number Placeholder 2">
            <a:extLst>
              <a:ext uri="{FF2B5EF4-FFF2-40B4-BE49-F238E27FC236}">
                <a16:creationId xmlns:a16="http://schemas.microsoft.com/office/drawing/2014/main" id="{077CBD36-E928-427F-BCF4-3FF2B77D4C0D}"/>
              </a:ext>
            </a:extLst>
          </p:cNvPr>
          <p:cNvSpPr>
            <a:spLocks noGrp="1"/>
          </p:cNvSpPr>
          <p:nvPr>
            <p:ph type="sldNum" sz="quarter" idx="10"/>
          </p:nvPr>
        </p:nvSpPr>
        <p:spPr/>
        <p:txBody>
          <a:bodyPr/>
          <a:lstStyle/>
          <a:p>
            <a:fld id="{D495E168-DA5E-4888-8D8A-92B118324C14}" type="slidenum">
              <a:rPr lang="en-US" smtClean="0"/>
              <a:pPr/>
              <a:t>6</a:t>
            </a:fld>
            <a:endParaRPr lang="en-US" dirty="0"/>
          </a:p>
        </p:txBody>
      </p:sp>
    </p:spTree>
    <p:extLst>
      <p:ext uri="{BB962C8B-B14F-4D97-AF65-F5344CB8AC3E}">
        <p14:creationId xmlns:p14="http://schemas.microsoft.com/office/powerpoint/2010/main" val="2636584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US" dirty="0"/>
              <a:t>RESULTS</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ea typeface="+mn-lt"/>
                <a:cs typeface="+mn-lt"/>
              </a:rPr>
              <a:t>M Sai Krishna</a:t>
            </a:r>
            <a:endParaRPr lang="en-US" dirty="0"/>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7</a:t>
            </a:fld>
            <a:endParaRPr lang="en-US" dirty="0"/>
          </a:p>
        </p:txBody>
      </p:sp>
      <p:pic>
        <p:nvPicPr>
          <p:cNvPr id="21" name="Picture 20">
            <a:extLst>
              <a:ext uri="{FF2B5EF4-FFF2-40B4-BE49-F238E27FC236}">
                <a16:creationId xmlns:a16="http://schemas.microsoft.com/office/drawing/2014/main" id="{723C429E-F939-4401-8DC3-5498D7743478}"/>
              </a:ext>
            </a:extLst>
          </p:cNvPr>
          <p:cNvPicPr>
            <a:picLocks noChangeAspect="1"/>
          </p:cNvPicPr>
          <p:nvPr/>
        </p:nvPicPr>
        <p:blipFill>
          <a:blip r:embed="rId2"/>
          <a:stretch>
            <a:fillRect/>
          </a:stretch>
        </p:blipFill>
        <p:spPr>
          <a:xfrm>
            <a:off x="5157926" y="2299855"/>
            <a:ext cx="6258759" cy="3310832"/>
          </a:xfrm>
          <a:prstGeom prst="rect">
            <a:avLst/>
          </a:prstGeom>
        </p:spPr>
      </p:pic>
      <p:sp>
        <p:nvSpPr>
          <p:cNvPr id="22" name="Text Placeholder 5">
            <a:extLst>
              <a:ext uri="{FF2B5EF4-FFF2-40B4-BE49-F238E27FC236}">
                <a16:creationId xmlns:a16="http://schemas.microsoft.com/office/drawing/2014/main" id="{42A49353-F5BC-4998-8F3B-D981096572A8}"/>
              </a:ext>
            </a:extLst>
          </p:cNvPr>
          <p:cNvSpPr txBox="1">
            <a:spLocks/>
          </p:cNvSpPr>
          <p:nvPr/>
        </p:nvSpPr>
        <p:spPr>
          <a:xfrm>
            <a:off x="248421" y="3279505"/>
            <a:ext cx="4785217" cy="233118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US" sz="1400" b="0" i="0" dirty="0">
                <a:solidFill>
                  <a:schemeClr val="bg1"/>
                </a:solidFill>
                <a:effectLst/>
                <a:latin typeface="Helvetica Neue"/>
              </a:rPr>
              <a:t>This graph illustrates the yearly trend of vegetative index in Bangalore from 2000 to 2020.</a:t>
            </a:r>
          </a:p>
          <a:p>
            <a:pPr algn="l">
              <a:buFont typeface="Arial" panose="020B0604020202020204" pitchFamily="34" charset="0"/>
              <a:buChar char="•"/>
            </a:pPr>
            <a:r>
              <a:rPr lang="en-US" sz="1400" b="0" i="0" dirty="0">
                <a:solidFill>
                  <a:schemeClr val="bg1"/>
                </a:solidFill>
                <a:effectLst/>
                <a:latin typeface="Helvetica Neue"/>
              </a:rPr>
              <a:t>As we can see there is decrease in the vegetative index in 2020 when compared from 2000.</a:t>
            </a:r>
          </a:p>
          <a:p>
            <a:pPr algn="l">
              <a:buFont typeface="Arial" panose="020B0604020202020204" pitchFamily="34" charset="0"/>
              <a:buChar char="•"/>
            </a:pPr>
            <a:r>
              <a:rPr lang="en-US" sz="1400" b="0" i="0" dirty="0">
                <a:solidFill>
                  <a:schemeClr val="bg1"/>
                </a:solidFill>
                <a:effectLst/>
                <a:latin typeface="Helvetica Neue"/>
              </a:rPr>
              <a:t>There is a sudden decrease in 2015 due to the exploitation of green lands by the industries.</a:t>
            </a:r>
          </a:p>
          <a:p>
            <a:pPr algn="l">
              <a:buFont typeface="Arial" panose="020B0604020202020204" pitchFamily="34" charset="0"/>
              <a:buChar char="•"/>
            </a:pPr>
            <a:r>
              <a:rPr lang="en-US" sz="1400" b="0" i="0" dirty="0">
                <a:solidFill>
                  <a:schemeClr val="bg1"/>
                </a:solidFill>
                <a:effectLst/>
                <a:latin typeface="Helvetica Neue"/>
              </a:rPr>
              <a:t>In 2014, a study revealed that 'Silicon valley of India' aka Bangalore has only 1 tree for every 7 persons.</a:t>
            </a:r>
          </a:p>
        </p:txBody>
      </p:sp>
      <p:sp>
        <p:nvSpPr>
          <p:cNvPr id="23" name="Title 1">
            <a:extLst>
              <a:ext uri="{FF2B5EF4-FFF2-40B4-BE49-F238E27FC236}">
                <a16:creationId xmlns:a16="http://schemas.microsoft.com/office/drawing/2014/main" id="{6FAA42D5-29C1-40DE-89A7-37D63A069AE8}"/>
              </a:ext>
            </a:extLst>
          </p:cNvPr>
          <p:cNvSpPr txBox="1">
            <a:spLocks/>
          </p:cNvSpPr>
          <p:nvPr/>
        </p:nvSpPr>
        <p:spPr>
          <a:xfrm>
            <a:off x="-630661" y="2196151"/>
            <a:ext cx="5320386" cy="782638"/>
          </a:xfrm>
          <a:prstGeom prst="rect">
            <a:avLst/>
          </a:prstGeom>
        </p:spPr>
        <p:txBody>
          <a:bodyPr vert="horz" lIns="0" tIns="45720" rIns="0" bIns="45720" rtlCol="0" anchor="ctr">
            <a:normAutofit/>
          </a:bodyPr>
          <a:lstStyle>
            <a:lvl1pPr algn="ctr" defTabSz="914400" rtl="0" eaLnBrk="1" latinLnBrk="0" hangingPunct="1">
              <a:lnSpc>
                <a:spcPct val="90000"/>
              </a:lnSpc>
              <a:spcBef>
                <a:spcPct val="0"/>
              </a:spcBef>
              <a:buNone/>
              <a:defRPr sz="5000" b="0" kern="1200">
                <a:solidFill>
                  <a:schemeClr val="bg1"/>
                </a:solidFill>
                <a:latin typeface="+mj-lt"/>
                <a:ea typeface="+mj-ea"/>
                <a:cs typeface="+mj-cs"/>
              </a:defRPr>
            </a:lvl1pPr>
          </a:lstStyle>
          <a:p>
            <a:r>
              <a:rPr lang="en-US" sz="4000" dirty="0"/>
              <a:t>BANGALORE</a:t>
            </a:r>
          </a:p>
        </p:txBody>
      </p:sp>
    </p:spTree>
    <p:extLst>
      <p:ext uri="{BB962C8B-B14F-4D97-AF65-F5344CB8AC3E}">
        <p14:creationId xmlns:p14="http://schemas.microsoft.com/office/powerpoint/2010/main" val="18768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B9B311-22B8-44A2-9081-C2967A4687BE}"/>
              </a:ext>
            </a:extLst>
          </p:cNvPr>
          <p:cNvSpPr>
            <a:spLocks noGrp="1"/>
          </p:cNvSpPr>
          <p:nvPr>
            <p:ph type="sldNum" sz="quarter" idx="10"/>
          </p:nvPr>
        </p:nvSpPr>
        <p:spPr/>
        <p:txBody>
          <a:bodyPr/>
          <a:lstStyle/>
          <a:p>
            <a:fld id="{D495E168-DA5E-4888-8D8A-92B118324C14}" type="slidenum">
              <a:rPr lang="en-US" noProof="0" smtClean="0"/>
              <a:pPr/>
              <a:t>8</a:t>
            </a:fld>
            <a:endParaRPr lang="en-US" noProof="0" dirty="0"/>
          </a:p>
        </p:txBody>
      </p:sp>
      <p:sp>
        <p:nvSpPr>
          <p:cNvPr id="3" name="Footer Placeholder 2">
            <a:extLst>
              <a:ext uri="{FF2B5EF4-FFF2-40B4-BE49-F238E27FC236}">
                <a16:creationId xmlns:a16="http://schemas.microsoft.com/office/drawing/2014/main" id="{1416FC19-7A64-4B84-BFDC-14CD67AB58D4}"/>
              </a:ext>
            </a:extLst>
          </p:cNvPr>
          <p:cNvSpPr>
            <a:spLocks noGrp="1"/>
          </p:cNvSpPr>
          <p:nvPr>
            <p:ph type="ftr" sz="quarter" idx="12"/>
          </p:nvPr>
        </p:nvSpPr>
        <p:spPr/>
        <p:txBody>
          <a:bodyPr/>
          <a:lstStyle/>
          <a:p>
            <a:r>
              <a:rPr lang="en-US" dirty="0">
                <a:ea typeface="+mn-lt"/>
                <a:cs typeface="+mn-lt"/>
              </a:rPr>
              <a:t>M Sai Krishna</a:t>
            </a:r>
            <a:endParaRPr lang="en-US" dirty="0"/>
          </a:p>
        </p:txBody>
      </p:sp>
      <p:pic>
        <p:nvPicPr>
          <p:cNvPr id="6" name="Picture 6">
            <a:extLst>
              <a:ext uri="{FF2B5EF4-FFF2-40B4-BE49-F238E27FC236}">
                <a16:creationId xmlns:a16="http://schemas.microsoft.com/office/drawing/2014/main" id="{FB9B9421-9570-4AFC-BAA2-F9C901EB47C6}"/>
              </a:ext>
            </a:extLst>
          </p:cNvPr>
          <p:cNvPicPr>
            <a:picLocks noChangeAspect="1"/>
          </p:cNvPicPr>
          <p:nvPr/>
        </p:nvPicPr>
        <p:blipFill>
          <a:blip r:embed="rId2"/>
          <a:stretch>
            <a:fillRect/>
          </a:stretch>
        </p:blipFill>
        <p:spPr>
          <a:xfrm>
            <a:off x="835959" y="299764"/>
            <a:ext cx="6900581" cy="2930323"/>
          </a:xfrm>
          <a:prstGeom prst="rect">
            <a:avLst/>
          </a:prstGeom>
        </p:spPr>
      </p:pic>
      <p:pic>
        <p:nvPicPr>
          <p:cNvPr id="7" name="Picture 7">
            <a:extLst>
              <a:ext uri="{FF2B5EF4-FFF2-40B4-BE49-F238E27FC236}">
                <a16:creationId xmlns:a16="http://schemas.microsoft.com/office/drawing/2014/main" id="{325FA7F7-A43E-4253-8C9C-1F45F2FB8D1D}"/>
              </a:ext>
            </a:extLst>
          </p:cNvPr>
          <p:cNvPicPr>
            <a:picLocks noChangeAspect="1"/>
          </p:cNvPicPr>
          <p:nvPr/>
        </p:nvPicPr>
        <p:blipFill>
          <a:blip r:embed="rId3"/>
          <a:stretch>
            <a:fillRect/>
          </a:stretch>
        </p:blipFill>
        <p:spPr>
          <a:xfrm>
            <a:off x="4881282" y="3323890"/>
            <a:ext cx="6979023" cy="2731544"/>
          </a:xfrm>
          <a:prstGeom prst="rect">
            <a:avLst/>
          </a:prstGeom>
        </p:spPr>
      </p:pic>
    </p:spTree>
    <p:extLst>
      <p:ext uri="{BB962C8B-B14F-4D97-AF65-F5344CB8AC3E}">
        <p14:creationId xmlns:p14="http://schemas.microsoft.com/office/powerpoint/2010/main" val="2981008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3B30A82-8E4A-471C-A080-278975C952AA}"/>
              </a:ext>
            </a:extLst>
          </p:cNvPr>
          <p:cNvSpPr>
            <a:spLocks noGrp="1"/>
          </p:cNvSpPr>
          <p:nvPr>
            <p:ph type="ftr" sz="quarter" idx="12"/>
          </p:nvPr>
        </p:nvSpPr>
        <p:spPr/>
        <p:txBody>
          <a:bodyPr/>
          <a:lstStyle/>
          <a:p>
            <a:r>
              <a:rPr lang="en-US" dirty="0">
                <a:ea typeface="+mn-lt"/>
                <a:cs typeface="+mn-lt"/>
              </a:rPr>
              <a:t>M Sai Krishna</a:t>
            </a:r>
            <a:endParaRPr lang="en-US" dirty="0"/>
          </a:p>
        </p:txBody>
      </p:sp>
      <p:sp>
        <p:nvSpPr>
          <p:cNvPr id="2" name="Slide Number Placeholder 1">
            <a:extLst>
              <a:ext uri="{FF2B5EF4-FFF2-40B4-BE49-F238E27FC236}">
                <a16:creationId xmlns:a16="http://schemas.microsoft.com/office/drawing/2014/main" id="{8D8F9E36-CD39-4DDD-927C-C07E8C070A17}"/>
              </a:ext>
            </a:extLst>
          </p:cNvPr>
          <p:cNvSpPr>
            <a:spLocks noGrp="1"/>
          </p:cNvSpPr>
          <p:nvPr>
            <p:ph type="sldNum" sz="quarter" idx="10"/>
          </p:nvPr>
        </p:nvSpPr>
        <p:spPr/>
        <p:txBody>
          <a:bodyPr/>
          <a:lstStyle/>
          <a:p>
            <a:fld id="{D495E168-DA5E-4888-8D8A-92B118324C14}" type="slidenum">
              <a:rPr lang="en-US" smtClean="0"/>
              <a:pPr/>
              <a:t>9</a:t>
            </a:fld>
            <a:endParaRPr lang="en-US" dirty="0"/>
          </a:p>
        </p:txBody>
      </p:sp>
      <p:pic>
        <p:nvPicPr>
          <p:cNvPr id="12" name="Picture 11">
            <a:extLst>
              <a:ext uri="{FF2B5EF4-FFF2-40B4-BE49-F238E27FC236}">
                <a16:creationId xmlns:a16="http://schemas.microsoft.com/office/drawing/2014/main" id="{0AFDCC5C-21CA-4227-8DA8-8B07CAE1465F}"/>
              </a:ext>
            </a:extLst>
          </p:cNvPr>
          <p:cNvPicPr>
            <a:picLocks noChangeAspect="1"/>
          </p:cNvPicPr>
          <p:nvPr/>
        </p:nvPicPr>
        <p:blipFill>
          <a:blip r:embed="rId2"/>
          <a:stretch>
            <a:fillRect/>
          </a:stretch>
        </p:blipFill>
        <p:spPr>
          <a:xfrm>
            <a:off x="551389" y="491240"/>
            <a:ext cx="5203926" cy="2358492"/>
          </a:xfrm>
          <a:prstGeom prst="rect">
            <a:avLst/>
          </a:prstGeom>
        </p:spPr>
      </p:pic>
      <p:pic>
        <p:nvPicPr>
          <p:cNvPr id="14" name="Picture 13">
            <a:extLst>
              <a:ext uri="{FF2B5EF4-FFF2-40B4-BE49-F238E27FC236}">
                <a16:creationId xmlns:a16="http://schemas.microsoft.com/office/drawing/2014/main" id="{D2086B16-ADB2-40DD-969E-6BD7623F601F}"/>
              </a:ext>
            </a:extLst>
          </p:cNvPr>
          <p:cNvPicPr>
            <a:picLocks noChangeAspect="1"/>
          </p:cNvPicPr>
          <p:nvPr/>
        </p:nvPicPr>
        <p:blipFill>
          <a:blip r:embed="rId3"/>
          <a:stretch>
            <a:fillRect/>
          </a:stretch>
        </p:blipFill>
        <p:spPr>
          <a:xfrm>
            <a:off x="6096000" y="491240"/>
            <a:ext cx="5544611" cy="5587371"/>
          </a:xfrm>
          <a:prstGeom prst="rect">
            <a:avLst/>
          </a:prstGeom>
        </p:spPr>
      </p:pic>
      <p:sp>
        <p:nvSpPr>
          <p:cNvPr id="15" name="Text Placeholder 5">
            <a:extLst>
              <a:ext uri="{FF2B5EF4-FFF2-40B4-BE49-F238E27FC236}">
                <a16:creationId xmlns:a16="http://schemas.microsoft.com/office/drawing/2014/main" id="{E07E9031-9904-4784-9982-91E0DC8C364B}"/>
              </a:ext>
            </a:extLst>
          </p:cNvPr>
          <p:cNvSpPr txBox="1">
            <a:spLocks/>
          </p:cNvSpPr>
          <p:nvPr/>
        </p:nvSpPr>
        <p:spPr>
          <a:xfrm>
            <a:off x="551389" y="3497989"/>
            <a:ext cx="4785217" cy="233118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US" sz="1400" b="0" i="0" dirty="0">
                <a:solidFill>
                  <a:schemeClr val="bg1"/>
                </a:solidFill>
                <a:effectLst/>
                <a:latin typeface="Helvetica Neue"/>
              </a:rPr>
              <a:t>Fire value is strongly related to NDVI (inversely correlated) and min_temp(positively correlated) of the location.</a:t>
            </a:r>
          </a:p>
          <a:p>
            <a:pPr algn="l">
              <a:buFont typeface="Arial" panose="020B0604020202020204" pitchFamily="34" charset="0"/>
              <a:buChar char="•"/>
            </a:pPr>
            <a:r>
              <a:rPr lang="en-US" sz="1400" b="0" i="0" dirty="0">
                <a:solidFill>
                  <a:schemeClr val="bg1"/>
                </a:solidFill>
                <a:effectLst/>
                <a:latin typeface="Helvetica Neue"/>
              </a:rPr>
              <a:t>But EVI is very weakly related to Fire, min_temp, max_temp values.</a:t>
            </a:r>
          </a:p>
          <a:p>
            <a:pPr algn="l">
              <a:buFont typeface="Arial" panose="020B0604020202020204" pitchFamily="34" charset="0"/>
              <a:buChar char="•"/>
            </a:pPr>
            <a:r>
              <a:rPr lang="en-US" sz="1400" b="0" i="0" dirty="0">
                <a:solidFill>
                  <a:schemeClr val="bg1"/>
                </a:solidFill>
                <a:effectLst/>
                <a:latin typeface="Helvetica Neue"/>
              </a:rPr>
              <a:t>Values of EVI and NDVI are directly proportional to each other.</a:t>
            </a:r>
          </a:p>
        </p:txBody>
      </p:sp>
    </p:spTree>
    <p:extLst>
      <p:ext uri="{BB962C8B-B14F-4D97-AF65-F5344CB8AC3E}">
        <p14:creationId xmlns:p14="http://schemas.microsoft.com/office/powerpoint/2010/main" val="491993309"/>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22977542_Outdoors presentation_RVA_v4.potx" id="{6CD96AFB-7D75-48FF-A856-C8B82BF3C12B}" vid="{1E6ACFD4-3AE6-4944-B76B-DA44E915EC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6A71AF-4CF2-4B95-BFB6-5C27500258C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F60B100-7079-4DE7-AF7C-20BFB1D62C46}">
  <ds:schemaRefs>
    <ds:schemaRef ds:uri="http://schemas.microsoft.com/sharepoint/v3/contenttype/forms"/>
  </ds:schemaRefs>
</ds:datastoreItem>
</file>

<file path=customXml/itemProps3.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Outdoors presentation</Template>
  <TotalTime>205</TotalTime>
  <Words>1233</Words>
  <Application>Microsoft Office PowerPoint</Application>
  <PresentationFormat>Widescreen</PresentationFormat>
  <Paragraphs>132</Paragraphs>
  <Slides>30</Slides>
  <Notes>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GEE CODING PROJECT</vt:lpstr>
      <vt:lpstr>INTRODUCTION</vt:lpstr>
      <vt:lpstr>PROBLEM STATEMENT</vt:lpstr>
      <vt:lpstr>DATASET</vt:lpstr>
      <vt:lpstr>MAIN OBJECTIVE</vt:lpstr>
      <vt:lpstr>TOOLS</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MUMBAI</vt:lpstr>
      <vt:lpstr>MUMBAI</vt:lpstr>
      <vt:lpstr>Effect of Climate change on Vegetation</vt:lpstr>
      <vt:lpstr>PowerPoint Presentation</vt:lpstr>
      <vt:lpstr>PowerPoint Presentation</vt:lpstr>
      <vt:lpstr>CONCLUSIONS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GEE CODING PROJECT</dc:title>
  <dc:creator>ambati vasanth</dc:creator>
  <cp:lastModifiedBy>ambati vasanth</cp:lastModifiedBy>
  <cp:revision>259</cp:revision>
  <dcterms:created xsi:type="dcterms:W3CDTF">2020-11-21T11:59:30Z</dcterms:created>
  <dcterms:modified xsi:type="dcterms:W3CDTF">2020-11-21T17:44:57Z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